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3" r:id="rId6"/>
    <p:sldId id="284" r:id="rId7"/>
    <p:sldId id="285" r:id="rId8"/>
    <p:sldId id="291" r:id="rId9"/>
    <p:sldId id="293" r:id="rId10"/>
    <p:sldId id="276" r:id="rId11"/>
    <p:sldId id="267" r:id="rId12"/>
    <p:sldId id="288" r:id="rId13"/>
    <p:sldId id="290" r:id="rId14"/>
    <p:sldId id="268" r:id="rId15"/>
    <p:sldId id="281" r:id="rId16"/>
    <p:sldId id="271" r:id="rId17"/>
    <p:sldId id="300" r:id="rId18"/>
    <p:sldId id="295" r:id="rId19"/>
    <p:sldId id="302" r:id="rId20"/>
    <p:sldId id="299" r:id="rId21"/>
    <p:sldId id="301" r:id="rId22"/>
    <p:sldId id="298" r:id="rId23"/>
    <p:sldId id="294" r:id="rId24"/>
    <p:sldId id="289" r:id="rId25"/>
  </p:sldIdLst>
  <p:sldSz cx="12192000" cy="6858000"/>
  <p:notesSz cx="7315200" cy="96012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in, Manvi" initials="JM" lastIdx="3" clrIdx="0">
    <p:extLst>
      <p:ext uri="{19B8F6BF-5375-455C-9EA6-DF929625EA0E}">
        <p15:presenceInfo xmlns:p15="http://schemas.microsoft.com/office/powerpoint/2012/main" userId="S::manvjain@deloitte.ca::3fa5ecc4-792d-45c2-b037-504e644df7cb" providerId="AD"/>
      </p:ext>
    </p:extLst>
  </p:cmAuthor>
  <p:cmAuthor id="2" name="Das, Debraj" initials="DD" lastIdx="1" clrIdx="1">
    <p:extLst>
      <p:ext uri="{19B8F6BF-5375-455C-9EA6-DF929625EA0E}">
        <p15:presenceInfo xmlns:p15="http://schemas.microsoft.com/office/powerpoint/2012/main" userId="S::debrdas@deloitte.ca::32523aca-7024-45db-9271-50cc4083b0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300"/>
    <a:srgbClr val="86F200"/>
    <a:srgbClr val="1B2524"/>
    <a:srgbClr val="08AFD0"/>
    <a:srgbClr val="D39C5C"/>
    <a:srgbClr val="03887A"/>
    <a:srgbClr val="3EFAC5"/>
    <a:srgbClr val="86BC25"/>
    <a:srgbClr val="34F0FF"/>
    <a:srgbClr val="A0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EF3491-88A5-444A-A9F5-4E70F1240A65}" v="1" dt="2021-01-14T01:18:21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s, Debraj" userId="32523aca-7024-45db-9271-50cc4083b0ae" providerId="ADAL" clId="{6EEF3491-88A5-444A-A9F5-4E70F1240A65}"/>
    <pc:docChg chg="modSld sldOrd">
      <pc:chgData name="Das, Debraj" userId="32523aca-7024-45db-9271-50cc4083b0ae" providerId="ADAL" clId="{6EEF3491-88A5-444A-A9F5-4E70F1240A65}" dt="2021-01-14T01:18:21.123" v="0"/>
      <pc:docMkLst>
        <pc:docMk/>
      </pc:docMkLst>
      <pc:sldChg chg="ord">
        <pc:chgData name="Das, Debraj" userId="32523aca-7024-45db-9271-50cc4083b0ae" providerId="ADAL" clId="{6EEF3491-88A5-444A-A9F5-4E70F1240A65}" dt="2021-01-14T01:18:21.123" v="0"/>
        <pc:sldMkLst>
          <pc:docMk/>
          <pc:sldMk cId="2481350147" sldId="291"/>
        </pc:sldMkLst>
      </pc:sldChg>
    </pc:docChg>
  </pc:docChgLst>
  <pc:docChgLst>
    <pc:chgData name="Das, Debraj" userId="32523aca-7024-45db-9271-50cc4083b0ae" providerId="ADAL" clId="{66E00FBE-3557-4E68-BC2F-1030CD0489A0}"/>
    <pc:docChg chg="modSld sldOrd">
      <pc:chgData name="Das, Debraj" userId="32523aca-7024-45db-9271-50cc4083b0ae" providerId="ADAL" clId="{66E00FBE-3557-4E68-BC2F-1030CD0489A0}" dt="2020-12-11T16:26:19.978" v="0"/>
      <pc:docMkLst>
        <pc:docMk/>
      </pc:docMkLst>
      <pc:sldChg chg="ord">
        <pc:chgData name="Das, Debraj" userId="32523aca-7024-45db-9271-50cc4083b0ae" providerId="ADAL" clId="{66E00FBE-3557-4E68-BC2F-1030CD0489A0}" dt="2020-12-11T16:26:19.978" v="0"/>
        <pc:sldMkLst>
          <pc:docMk/>
          <pc:sldMk cId="2131795059" sldId="267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l">
              <a:defRPr sz="11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r">
              <a:defRPr sz="1100"/>
            </a:lvl1pPr>
          </a:lstStyle>
          <a:p>
            <a:fld id="{B4AD245C-091B-44E2-BFB0-BD94217887F7}" type="datetimeFigureOut">
              <a:rPr lang="en-US" smtClean="0">
                <a:latin typeface="Arial" panose="020B0604020202020204" pitchFamily="34" charset="0"/>
              </a:rPr>
              <a:t>1/13/2021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l">
              <a:defRPr sz="11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r">
              <a:defRPr sz="1100"/>
            </a:lvl1pPr>
          </a:lstStyle>
          <a:p>
            <a:fld id="{9A913F39-CFF6-40F1-84D1-700840B41EA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131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03:39:53.44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3242,'1'-1,"-1"0,0 0,1 0,-1 0,1 0,-1 0,1 0,0 0,-1 0,1 0,0 0,0 0,-1 0,1 0,0 1,0-1,0 0,0 1,24-16,-15 10,46-36,-41 29,1 1,0 1,12-7,37-14,-42 22,0 0,-1-2,-1-1,0-1,0 0,-2-2,3-3,143-149,-153 154,-1-1,0 1,6-13,11-15,29-40,19-26,-54 79,-1-2,12-22,-25 42,0 0,0 0,1 2,0-1,1 1,0 0,1 1,0 0,0 1,1 0,0 0,-6 3,0 0,0-1,-1 1,0-2,0 1,0 0,0-1,-1 0,0 0,0 0,-1-1,3-2,0 0,0 1,0-1,6-4,32-30,-1-2,12-20,-43 51,0 1,2 0,-1 1,3-1,22-21,-9 2,-22 24,0 0,0 0,1 1,0 0,0 0,6-4,-1-1,-1 0,0 0,-1-2,0 1,6-12,-9 13,0 0,0 1,1 0,1 1,0 0,1 0,-1 1,2 0,-1 1,6-3,-5 4,-1 0,1-1,-1-1,-1 0,0 0,0-1,4-5,4-4,-9 12,0-1,1 2,0 0,1 0,0 1,-1 0,1 1,1 0,-1 0,7 0,-14 2,1 1,-1-2,0 1,1 0,-1-1,0 0,-1 0,1 0,0 0,-1-1,0 1,0-1,0 0,0 0,-1 0,2-2,0-1,0 1,1 0,0 0,0 0,0 1,5-4,13-8,1 2,1 1,0 0,4 1,108-42,-91 37,-27 13,0 0,0 0,0 2,0 1,7 0,1-1,-18 1,-1 0,1 0,-1-1,1 0,-1-1,0 0,3-2,0 1,-1 0,1 0,9-2,12 1,-1 2,1 1,-1 1,1 2,27 3,16 0,6-4,-19 0,32 4,-85-2,1 0,-1 1,0 0,1 1,-1 0,-1 1,1-1,3 3,10 7,0 2,8 7,-15-12,1-1,0 0,17 6,-12-6,0 1,3 4,-12-6,-1-1,-1 1,0 1,0 0,-1 1,0 0,0 0,-1 1,1 2,-6-8,1 0,0 0,0-1,0 0,1 1,-1-1,1-1,0 1,0-1,0 0,5 2,7 3,-1-2,1 0,7 0,-18-3,-1-1,0 1,1 0,-1 0,0 0,-1 1,1 0,0 0,-1 0,0 0,0 1,0 0,-1 0,0 0,1 1,1 2,0-1,0 0,1-1,0 1,1-1,-1 0,3 1,35 17,-37-22,0 1,-1 1,1-1,-1 1,0 0,0 0,0 1,-1 0,1 0,-1 0,0 1,2 3,8 17,-13-20,1 0,0 0,1-1,-1 0,1 1,0-1,1-1,-1 1,1 0,4 3,7 3,-1 0,0 2,-1 0,0 0,-1 1,6 10,9 10,45 61,-43-60,-24-29,0 0,0 1,-1-1,0 1,-1 0,4 6,3 8,2 0,0-1,8 8,14 22,-28-38,1-1,0 0,6 5,-10-12,-1-1,1 1,0-1,1 0,-1-1,0 1,1-1,-1 1,1-1,0-1,1 1,16 4,-12-4,0 1,-1 0,1 0,7 5,-14-7,-1 1,1 0,0 0,-1 0,1 0,-1 0,0 0,0 1,0-1,0 1,0-1,-1 1,1 0,-1-1,1 1,-1 0,1 3,0 6,1 1,-2 0,1-1,-2 1,0 2,0-7,-1 0,2 0,-1 0,1 0,0 0,1 0,0 0,0-1,0 1,1 0,0-1,1 0,0 0,2 3,31 32,-24-27,0-1,6 10,70 94,-85-112,1 0,-1-1,1 0,0 0,0 0,0 0,1-1,-1 0,1 0,0-1,1 0,-1 0,0 0,3 0,-5-1,0 0,0 0,0 0,0 0,0 1,0 0,-1 0,1 0,-1 0,0 0,0 1,0-1,0 1,-1 0,1 0,-1 0,1 3,-1-3,1 0,-1 0,1-1,-1 1,1-1,0 0,0 1,1-1,-1-1,1 1,-1 0,1-1,0 0,0 0,0 0,0 0,0 0,0-1,1 0,-1 0,1 0,9 1,0 0,-1-2,1 1,0-2,0 0,4-1,-14 2,0-1,-1 0,1-1,0 1,-1 0,0-1,1 0,-1 0,0 0,0 0,0 0,0-1,0 1,0-1,-1 0,1 0,0-1,6-9,-1 0,0 0,4-12,-6 12,-1 1,-1-1,0 0,-1 0,0 0,-2-1,1 1,-1-1,-1 1,-1-1,0-3,0-4,2-1,0 1,2-11,-1 20,0 0,1 0,0 0,1 0,0 1,1 0,0 0,1 0,0 0,1 1,3-5,-1-1,0 1,0-2,-5 7,1 1,0-1,1 1,0 0,0 0,1 1,0 0,1 0,6-4,-5 3,0 1,0-2,0 1,-1-1,-1 0,0-1,0 0,1-3,1-2,4-3,1 0,10-9,15-21,53-64,-79 92,0 0,-2-1,1-3,-1 0,1 2,8-11,-16 29,0 0,0 0,1 1,-1 0,1 0,1-1,-2 3,-1-1,1 0,-1 0,0 0,0-1,0 1,0-1,0 1,-1-1,0 0,1 0,-1-2,2-5,0 1,1-1,0 1,4-7,-6 13,1 0,-1 0,1 0,0 0,0 0,0 1,0 0,0-1,1 2,-1-1,3 0,6-5,0-1,-1 0,0-1,0 0,-1-1,0 0,-1-1,-1 0,5-8,1 1,1 0,0 0,11-7,-13 14,0-1,-1 0,-1-1,0 0,6-10,-14 18,1 1,0-1,0 1,1 0,-1 0,1 0,1 1,4-3,-3 1,1 0,-1 0,0-1,2-2,33-34,5 0,-40 36,1 0,0 0,1 1,-1 0,1 0,0 1,1 1,6-3,-9 4,1-1,-1 0,-1-1,1 0,3-3,31-17,-36 21,0 0,0 0,0 0,0 0,4-5,18-13,1 0,0 0,-1-3,3-4,-9 6,1 2,2 1,0 1,21-12,-26 18,0-1,-1-1,-1 0,9-10,-5 4,-17 15,0 1,0-1,-1 0,0 0,0-1,0 0,1-3,-3 4,1 1,0-1,0 0,1 1,0 0,0 0,0 0,0 1,1-1,4-2,31-15,-34 19,0 0,0 0,0 0,0 0,-1-1,0 0,0 0,0 0,0-1,-1 0,2-1,25-47,-23 38,0 0,10-11,-13 20,1 0,0 0,0 1,1 0,-1 0,1 1,2-1,0-1,0 1,-1-1,0 0,2-3,17-21,-2-1,0-1,-1-4,-17 26,0 2,0-1,1 1,0 0,0 0,1 1,4-3,60-37,-57 38,9-5,-19 11,1 0,-1 0,0-1,-1 0,1 0,-1 0,1-2,21-20,-18 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03:40:10.94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2070,'0'-3,"0"1,0 0,1-1,-1 1,1 0,-1-1,1 1,0 0,0 0,0 0,0 0,0 0,1 0,-1 0,1 0,0-1,33-25,-1 2,-29 20,0 1,0 0,0 0,1 1,0-1,0 1,0 1,0-1,1 1,0 0,-1 0,1 1,0 0,4-1,5-2,-1 0,1-2,-1 0,-1 0,10-7,-6 3,1 1,20-7,-22 10,0-2,0 1,10-9,-15 9,0 1,1 0,0 1,0 0,0 1,0 0,3 1,-1 2,-1-1,0 0,0-1,0-1,-1 0,1 0,-1-1,0-1,11-8,1-4,1 1,0 1,1 2,1 0,0 2,1 1,10-2,15-1,0-4,-2-1,0-3,34-22,-49 24,-11 6,-1 0,18-16,3-7,-15 11,18-11,-39 31,1 0,0 1,1 0,-1 0,1 2,12-4,21-4,-18 7,-1-2,0-1,0-1,-1-1,0-1,12-8,-9 2,1 2,1 1,1 2,27-8,-33 11,22-5,-33 11,-1-1,1-1,-1 0,-1 0,1-1,-1-1,2-2,-1 0,1-1,0 2,0 0,0 0,1 1,0 1,1 1,-1 0,1 1,0 0,6 1,69-11,-51 7,37-1,-39 5,37-9,-40 6,1 1,16 1,-33 4,-13 0,0 1,0-1,-1-1,1 1,0-1,0 0,-1 0,1 0,-1-1,1 0,-1 0,0 0,4-3,-1-1,0 1,1 0,0 1,0 0,0 0,1 1,-1 0,1 0,-1 1,1 1,0-1,0 2,3-1,-3 1,1-1,-1-1,0 0,0 0,0-1,0 0,-1 0,1-1,7-5,-1 2,0 2,0 0,0 0,0 2,0 0,1 1,12 0,48-8,7-1,-66 10,0 0,0-2,0 0,-1-1,1-1,-1 0,13-7,40-25,75-36,-132 66,1 1,0 0,0 2,0-1,1 1,0 1,0 1,9-1,-4 3,-11 0,-1 0,1 0,0-1,-1 0,1-1,0 0,-1 0,0-1,1 0,-1 0,2-2,6-5,1 1,-1 1,1 1,1 0,-1 1,1 1,0 0,0 2,1 0,-1 1,1 1,-1 0,-2 1,-7 1,-1-1,1 0,-1 0,0-1,1 0,-1-1,0 0,1 0,-1-1,-1 0,1 0,4-3,5-2,0 0,1 1,0 0,0 2,0 0,1 1,0 1,2 0,12-2,-7 1,0-1,0-2,-1 0,0-2,0 0,-1-2,8-5,-15 7,1 1,15-5,26-12,-30 11,1 2,-1 1,32-6,-41 12,0 2,16-1,-16 3,0-2,18-4,4-2,-32 8,1-1,0-1,-1 0,1 0,-1-1,0-1,0 1,1-2,8-5,1 2,0 0,1 2,0 0,0 1,9-1,-9 3,0 1,0 1,21 1,-21 1,0-2,-1 0,1-1,6-2,33-8,6 1,-4 1,-23 6,0 1,0 2,16 2,-36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03:41:18.181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2720,'0'-10,"0"0,1-1,0 1,0 0,1 0,1 0,0-1,-2 8,1-1,0 0,0 1,0-1,0 1,0 0,1-1,0 1,0 0,-1 1,2-1,-1 0,0 1,0 0,1-1,0 2,-1-1,1 0,1 0,7-2,0 1,1 0,-1 1,0 1,13-1,-17 2,1 0,0-1,-1 0,1 0,-1-1,1 0,-1-1,0 0,0 0,0-1,0 0,-1 0,5-4,13-12,-11 8,-1 1,2 0,0 1,0 1,1 0,14-6,15 0,24-10,-63 22,1 0,-1-1,0 0,0 0,0 0,-1-1,1 0,3-4,4-7,1 1,0 0,12-7,-20 17,0 1,0 0,1 0,-1 0,1 1,0 0,0 1,1-1,-1 1,0 1,5-1,-7 1,3 0,0 0,0 0,0-1,3-2,-8 3,0 0,0 0,-1-1,1 1,0-1,-1 0,1 0,-1 0,0 0,0 0,0-1,0 1,1-2,6-9,0 2,1-1,1 1,0 1,0 0,1 1,0 0,1 0,0 1,0 1,0 1,1-1,0 2,1 0,-1 1,6-1,-7 3,0-1,-1-1,0 0,0-1,0 0,-1-1,1 0,-1-1,-1 0,1 0,-1-1,7-8,-6 6,1 0,0 1,1 0,0 0,0 2,7-3,23-9,21-6,-29 13,0-3,25-13,-10-8,-40 28,1 0,0 0,0 1,10-5,16-2,23-7,-31 13,0-3,-1 0,14-9,11-9,1 2,1 2,16-2,-18 12,-35 11,-1-1,0 0,-1-2,14-6,25-21,10-5,-19 12,-37 21,0 1,0-1,1 1,-1 1,1 0,0 0,0 1,0 0,6 0,12 1,-20 1,1 1,-1-1,1 0,-1-1,1 0,-1 0,0-1,0 0,0-1,2-1,18-10,1 0,10-2,-4 3,17-13,138-67,-129 65,90-37,-61 29,-2 5,-34 14,-33 8,1 0,-2-1,6-5,-10 7,0-1,0 2,1 0,0 1,0 1,6-1,44-2,-55 9,0-1,0 0,-1-1,1-1,0 0,-1 0,0-1,0 0,1-2,4-3,0 0,0 1,1 0,0 1,0 1,1 1,0 0,17-1,-25 5,-1 0,0 0,0-1,1 0,-1 0,-1-1,1 0,0-1,-1 0,1 0,-1-1,6-5,1-2,1 0,0 1,0 1,1 0,0 2,1 0,0 0,0 2,0 0,6 0,1 1,-1-1,0-1,-1-2,0 0,0-1,9-7,-14 9,-1 0,1 1,1 1,0 1,18-3,-10 2,0-1,11-6,-9 4,1 0,0 3,28-4,8-1,-33 2,-1-1,0-2,-1 0,0-3,25-15,-38 21,0-1,1 0,1 2,0 1,0 0,0 1,1 1,-1 1,1 1,0 1,15 1,-17 1,-13 1,-1-1,1 0,-1 0,1 0,0-1,-1 1,1-1,-1-1,0 1,1-1,-1 0,0 0,0 0,1-2,12-7,1 2,-1-1,2 2,-1 1,1 0,0 1,10-1,4-1,32-14,-7 1,0 3,33-4,-27 6,72-12,-86 19,2 1,-37 7,0-1,0-1,0-1,-1 0,1-1,-1-1,0 0,-3 0,1 1,0 1,1 0,-1 0,0 1,1 1,11-1,20 1,34 4,-28-1,-25-1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03:49:06.5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5 388,'1'-9,"0"-1,0 1,1-1,0 1,0 0,1 0,0 0,4-6,8-15,16-24,-10 20,-18 27,1 1,0-1,0 1,1 0,0 1,0-1,0 1,0 0,1 0,0 0,0 1,0 0,1 0,0 1,-1 0,2-1,56-21,-7 2,11 0,-48 17,1 1,-1 1,1 1,0 1,8 0,13 1,34 0,43 5,-116-3,1-1,-1 1,0 0,0 0,0 0,1 1,-1-1,0 1,-1-1,1 1,0 0,0 0,-1 0,1 1,-1-1,0 0,1 2,5 6,-1 1,0 0,5 12,5 7,-4-8,0 0,-2 1,0 1,-1 0,1 11,-4-18,0 1,0-1,7 8,13 30,1 12,-8-22,10 38,-25-63,-1 1,0-1,-2 1,1 17,-6 87,1-43,2-38,1-6,-4 19,2-45,0-1,-1 1,-1-1,0 0,0 0,-1 0,-1 1,3-9,-1 6,-1 0,-1-1,1 1,-1-1,-1 0,0 0,0 0,0-1,-1 0,0-1,-5 4,-44 34,31-24,-1 0,-3 0,20-15,-1 0,1 0,-1-1,0 0,0 0,0-2,0 1,-5 0,-32 1,0-2,-1-2,-11-3,-37 0,78 3,1-1,0 0,-10-3,21 3,-1-1,1 0,0 0,0 0,0-1,0 0,1 0,-1 0,1-1,0 0,-1-1,-38-29,26 21,2 0,-8-8,19 16,0-1,1 1,-1-1,1 1,1-1,-1-1,1 1,0 0,-1-4,-4-8,0 0,-1 0,-8-10,7 12,1 0,1-1,0 0,-2-8,7 13,-46-158,42 130,2 0,2 0,2 0,2 0,1-3,0-36,-2 68,1 1,0-1,0 0,1 0,0 0,1 1,1-1,-1 1,2 0,-1 0,1 0,1 1,0-1,0 1,1 1,6-7,20-25,-25 29,0 1,0 1,1 0,2-2,-8 8,2 0,-1 0,0 1,1-1,-1 1,1 0,0 0,0 0,-1 1,1 0,0 0,3-1,19 0,-3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0T03:52:04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242 2631,'0'-386,"0"374,1 0,0 0,1 1,1-1,0 1,0-1,3-5,7-13,18-29,-15 29,-14 27,-1 0,1 0,1 0,-1 0,0 0,1 1,-1-1,1 1,0 0,0 0,-1 0,2 0,-1 0,0 1,3-2,-5 3,1-1,-1 1,1 0,-1 0,1-1,-1 1,1 0,0 0,-1 0,1 1,-1-1,1 0,-1 1,1-1,-1 0,1 1,-1 0,0-1,1 1,-1 0,0 0,0 0,1 0,-1 0,0 0,0 0,0 0,0 0,0 1,0-1,-1 0,1 1,0-1,-1 0,1 1,0 1,3 11,-1 1,0 1,-1-1,0 0,-1 1,-1-1,-1 1,-1 9,0 13,0 310,2-343,0 1,0-1,1 1,0 0,0-1,0 0,1 1,0-1,0 0,0 0,1 1,-1-2,1 1,0 0,4 3,0 3,1 0,1-1,0-1,7 7,-12-13,1 1,0-1,0 0,0 0,1-1,-1 0,1 1,-1-2,1 1,0-1,4 1,2 0,-1-1,1 0,-1-1,1 0,0-1,-1 0,1-1,-1 0,7-3,-11 3,0-1,0 0,-1 0,1-1,0 1,-1-2,0 1,0-1,0 0,-1 0,0 0,0-1,0 0,-1 0,2-2,-2 1,-1 1,0-1,-1 0,1 0,-1 0,-1 0,1 0,-1 0,0-5,0-70,-2 56,-1-570,2 591,0 0,0 0,0 0,1 1,0-1,0 0,0 0,1 1,0-1,0 1,0-1,0 1,1-1,-1 3,0 0,-1 0,1 0,0 0,0 1,0-1,0 1,1 0,-1-1,0 1,1 0,-1 0,0 1,1-1,-1 0,1 1,-1 0,1-1,-1 1,1 0,0 0,-1 1,1-1,-1 0,1 1,0 0,5 1,-1 0,0 1,0 0,0 0,0 0,-1 1,1 0,-1 1,0 0,3 3,2 1,-1 1,0 1,-1 0,0 0,1 4,-6-8,-1 0,1 0,-1 0,-1 1,1-1,-1 1,-1-1,0 1,0 0,0 2,0 19,-1 1,-2 4,0 5,2-29,0-1,-1 0,1-1,1 1,0 0,0-1,3 9,-3-15,0 1,0-1,0 1,0-1,1 0,-1 0,1 0,-1 0,1 0,0 0,0 0,0-1,0 1,0-1,0 1,1-1,-1 0,0 0,1 0,-1 0,1 0,-1 0,1-1,-1 1,2-1,7 3,0-2,1 1,-1-2,0 1,1-2,-1 1,0-1,1-1,-1 0,0-1,0 0,0-1,-1 0,1 0,-1-1,0-1,0 0,-1 0,0-1,0 0,7-7,-1-1,-1 0,-1 0,2-4,-11 12,-1 1,1 0,-1-1,0 1,0-1,-1 0,1 0,-2 0,1 0,0-5,0-8,-1-1,-1 1,-1 0,0 0,-3-6,3 15,-2 1,1 0,-2 0,1 0,-1 1,-1-1,1 1,-2 0,1 0,-1 0,-1 0,2 2,0 0,1 1,0-2,0 1,1 0,0-1,0 0,1 0,0 0,1 0,-1 0,1 0,1 0,0 0,0 0,0 0,1 0,0 0,1-1,0 2,0-1,1 0,-1 1,0 1,1 0,-1 0,1 0,1 0,-1 1,1-1,0 1,0 0,1 0,-1 0,1 1,0 0,1-1,-1 2,1-1,-1 1,1 0,0 0,0 0,0 1,1 0,-1 0,1 1,-1 0,1 0,0 0,-4 1,-1 0,1 0,0 0,-1 1,1-1,-1 1,1-1,-1 1,1 0,-1 0,1 0,-1 0,0 1,0-1,0 1,1-1,-1 1,-1 0,1-1,0 1,0 0,-1 0,1 1,-1-1,1 0,-1 0,0 1,0-1,0 1,-1-1,1 1,0-1,-1 1,1 1,1 12,0 1,-1-1,-1 1,0-1,-2 4,1-1,-2 24,1-26,1 1,0-1,2 0,0 0,0 0,2 0,0 0,-2-14,0 0,0 0,0 0,1 0,-1 0,1-1,0 1,-1 0,1-1,0 0,1 1,-1-1,0 0,1 0,-1 0,1-1,-1 1,1 0,5 1,0 0,1 0,-1-1,0 0,7 1,-6-2,0 1,-1 0,1 1,0 0,-1 0,1 1,4 3,1-1,0-1,0 0,0-1,1 0,0-1,-1-1,5 0,29 1,44-4,-50 0,-31 1,-1 0,1-1,-1 0,1-1,-1 0,0-1,0 0,2-1,-8 2,-1 0,1 0,-1 0,0 0,0-1,0 1,0-1,0 1,0-1,-1 0,1 0,-1-1,0 1,0 0,0-1,0 1,-1-1,1 0,-1 0,0 1,0-1,0 0,-1 0,1-3,0 1,0-1,-1 1,0-1,0 1,-1 0,1-1,-1 1,-1-1,0 1,1 0,-2-1,1 2,-1 1,1-1,-1 1,0 0,0 0,-1 0,1 1,-1-1,0 1,0 0,0 0,0 0,0 0,-1 1,1 0,-2-1,-13-5,0-2,1 0,0-1,-11-10,23 17,0-1,1 0,0 0,0 0,1-1,-1 1,1-1,0 0,1 0,-1-1,1 1,1-1,-1 0,1 1,-1-6,-1-25,1-1,2 1,4-36,0-5,-3 67,0-1,0 1,0-1,2 0,-1 0,3-6,-3 15,0-1,1 1,-1 0,0 0,1 0,0 0,0 0,0 1,0-1,0 0,0 1,1 0,-1-1,1 1,0 0,0 0,0 1,0-1,0 0,0 1,2-1,12-2,0 1,0 0,1 1,-1 1,0 1,1 0,-1 2,3 0,30 1,-44-3,0 0,0 1,-1 0,1-1,0 2,-1-1,1 1,-1 0,3 1,-6-2,1 1,-1 0,0-1,0 1,0 0,0 0,0 0,0 0,-1 1,1-1,-1 0,1 1,-1-1,0 1,0-1,0 1,0 0,0-1,-1 1,1 2,1 18,0 0,-2 0,0 0,-2 0,0 1,-1-4,1 1,2 0,0 0,1-1,1 1,2 8,-3-25,1-1,-1 1,0-1,1 1,0-1,0 0,0 1,0-1,0 0,0 0,1 0,0-1,0 1,-1-1,1 1,1-1,-1 0,0 0,0-1,1 1,-1 0,1-1,0 0,-1 0,1 0,0 0,0-1,14 2,2 0,-1-1,0-2,0 0,2-1,18 0,30 2,-23 0,17-3,-60 3,0-1,0 1,-1-1,1 1,-1-1,1 0,-1 0,1 0,-1 0,1-1,-1 1,0-1,0 1,0-1,0 0,0 0,2-2,-2 1,1-1,-1 1,0-1,-1 0,1 0,0 0,-1 0,0 0,0 0,0-4,1-5,-2 0,0 0,0 0,-1 0,-1 0,0 0,-1-2,-22-61,17 58,2 0,0-1,1 0,-2-18,7 31,-1 0,1 1,0-1,1 0,-1 0,1 0,0 1,1-1,-1 0,1 1,0 0,1-1,-1 1,1 0,0 0,0 0,1 0,2-2,5-5,0 0,1 1,0 0,7-3,-13 9,0 1,1 0,0 1,0-1,0 1,0 1,0-1,1 1,-1 1,5-1,9-1,1-1,-1-1,0-1,0-1,0 0,-1-2,0 0,-1-2,13-8,-14 8,1 0,0 2,1 0,0 1,1 1,8-1,9-1,-17 5,0-1,0-1,-1-1,0-1,0 0,0-2,13-9,-19 8,1 1,0 1,0 0,1 0,0 2,1 0,10-3,43-6,31-2,-34 7,-29 3,0 3,16-1,-21 4,0-1,0-2,10-3,91-16,-4-11,5 6,-22 5,-97 21,17-5,-1-1,0-1,27-13,-15 5,1 2,0 2,1 2,14-1,-3-2,-31 8,0 1,25-3,-35 7,1 0,-1-2,0 0,0-1,0 0,-1-1,5-3,33-13,1 3,1 2,29-4,-38 9,35-8,61-9,-95 18,34-12,-3 1,-62 17,0-1,-1-1,5-2,-6 2,1 0,0 2,0 0,1 0,10 0,0 2,12 0,-19 2,-1-1,1 0,-1-2,1 0,10-4,-9 0,-1 2,1 0,0 1,1 1,-1 1,1 0,0 2,-1 1,4 0,-21 0,-1 1,1-1,-1 1,1-1,-1 1,1 0,-1 0,1 0,-1 0,1 0,-1 1,0-1,0 1,0-1,0 1,0 0,0 0,0 0,-1 0,1 1,0-1,-2 0,1 0,0 0,0 0,-1 0,1 0,-1 1,1-1,-1 0,0 0,0 0,0 1,0-1,0 0,-1 0,1 0,-1 0,1 0,-1 1,0-1,0 0,0 0,0 0,-1 1,-12 17,-2 0,0 0,-1-2,0 0,-4 1,-33 35,9-9,-39 30,73-67,-1 0,0 0,0-2,-9 5,-19 9,25-12,1-1,-1-1,0 0,-1-1,0-1,1-1,-1 0,-1-1,-2 0,-38 0,1-2,-3-3,-35 0,45 2,24 0,0 0,1 2,-1 1,1 1,-1 0,-2 3,-6 2,1-2,-1-1,-7-1,-33 5,-143 26,172-29,34-5,-1 0,1 1,0 0,0 0,0 1,0 0,0 1,0 1,-40 19,-5 1,3-2,31-15,0-1,0-1,-1-1,-5 1,8-3,1 1,-1 1,0 1,1 1,0 0,0 2,-7 6,1 1,-4 4,3-1,8-9,1-1,-2 0,1-1,-1-1,-18 4,10-3,1 2,-9 5,-185 99,195-103,-1-1,0-1,0-1,-1-2,0 0,-3-2,-4 2,0 2,1 0,-16 8,-31 12,49-19,0 2,1 1,-6 4,2 0,-1-2,-1-1,-26 5,-16 6,55-18,-1 0,0-2,0-1,-3 0,4-1,0 1,0 1,0 1,-13 5,-19 12,22-9,-1-1,-23 4,-62 14,97-25,0 1,0 1,1 1,-1 1,2 0,0 1,0 2,-13 9,7-6,-1-1,-1-1,-8 2,-1 1,22-11,0-1,-1 0,1-1,-1 0,-4-1,-40 9,8 5,2 2,-6 5,21-9,-35 20,53-24,-1-2,1 0,-1-1,0 0,-11 1,-70 18,-33 16,12-4,94-30,-24 7,-1-2,-37 5,62-13,0 1,0 1,1 1,0 2,-12 6,1-1,-34 6,13-5,-4 3,39-13,1 0,0 1,0 1,1 1,0 1,-5 4,9-4,-21 15,-21 10,44-28,0-1,0 0,-1-1,0-1,0 0,-9 1,11-2,1-1,1 1,-1 1,0 0,1 1,0 0,0 0,0 1,1 0,0 1,0 0,-2 2,-58 45,-3-4,-34 17,102-64,-22 10,-1-1,0-1,0-1,-1-2,0-1,-14 2,40-9,0 1,0-1,0 1,0-1,0 0,-1 0,1 0,0 0,0 0,0-1,0 1,0-1,0 1,0-1,0 0,1 0,-1 0,0 0,0 0,0 0,1 0,-2-2,1 1,0-1,0 1,0-1,1 0,-1 0,1 0,0 0,0 0,0 0,0 0,1 0,-1 0,1-3,-1-5,1 0,0-1,1 1,1 0,0 0,0 0,1 0,1-1,-2 5,1 0,0 0,1 0,-1 1,1 0,0-1,1 1,0 1,0-1,0 1,3-2,6-4,1 1,1 0,14-6,-4 2,-16 7,1-1,-1 0,0-1,-1 0,0 0,0-1,3-4,-1 0,1 0,14-10,-21 19,0 1,1 0,-1 1,1-1,0 1,1 1,-1-1,0 1,7-2,4 1,1 0,-1 2,14 0,-14 0,1 0,0-1,12-3,-10 0,0 0,0-2,-1 0,0-1,-1-1,0-1,0-1,7-5,-6 2,1 1,1 1,0 0,1 2,0 1,11-3,-16 5,1 0,-2-1,1-1,4-3,46-24,17-6,-60 28,1 1,1 2,22-8,-19 9,0-2,6-4,12-5,-15 5,-1 0,-1-2,18-15,37-22,-51 38,1 1,32-10,-28 12,-1-2,17-10,336-184,-366 197,1 2,0 1,6-1,-7 3,1-2,-1 0,12-9,-1-1,1 1,1 2,1 2,2 0,-2 1,32-17,-41 17,0 1,1 2,10-2,47-14,-66 19,0 0,1 2,0 0,0 2,22-2,134 6,-103 1,-71-1,1 0,-1 1,0-1,0 1,1 0,-1 0,0 0,0 1,0 0,1 0,-4 0,0-1,0 1,0 0,0-1,0 1,0 0,0 0,0 1,-1-1,1 0,-1 0,1 1,-1-1,0 1,0-1,0 1,-1 0,1-1,0 1,-1 2,2 8,0 0,-1 0,-1 1,0-1,-1 0,-1 0,0 0,0 0,-1 0,-1 0,0-1,-1 1,0-1,-1 0,0-1,-1 1,-1-1,1-1,-2 1,-4 4,-7 4,-1-1,0-1,-1-1,-1-1,-5 1,-13 11,16-11,0 0,-1-1,0-2,-1 0,-1-2,0-1,-27 5,50-14,-52 11,-2-3,1-2,-19-2,56-4,1 1,0 1,-1 1,1 0,0 2,1 0,0 1,0 1,-9 6,-6-1,0-1,-1-2,0-1,-15 1,-2 0,-29 12,18-2,-2-2,0-3,-7-1,43-8,1 1,0 2,0 1,1 1,0 2,-11 6,-5 2,-15 11,29-17,1 0,-4-1,-25 8,1 3,2 2,1 3,-4 5,38-24,-1-1,0 0,0-2,-1 0,-6 0,6-1,0 0,0 1,1 2,0 0,-5 4,19-9,-31 20,-1-1,-31 13,46-25,0 2,1 0,-19 16,14-9,-27 14,23-17,2-3,0 2,2 1,0 1,0 2,-17 18,26-20,-1-2,0 0,-2-1,1-1,-2-1,-7 3,20-11,0 0,0 1,1-1,-3 4,2-2,0 0,0-1,-7 3,-32 13,-6 3,39-17,0 0,-1-1,-4 1,4-3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BA5BBE4-AEA3-489A-A28E-0C2FAF2506E3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478" tIns="49238" rIns="98478" bIns="492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8478" tIns="49238" rIns="98478" bIns="4923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0F4A2C8-6C88-4E71-83EE-698B9D4FE2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0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1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7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3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26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2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2505856" y="727200"/>
            <a:ext cx="720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CA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3989" y="586423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noProof="0"/>
              <a:t>Click to edit Master title style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CA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4557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0" y="0"/>
            <a:ext cx="12192000" cy="851026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8666480" y="6596420"/>
            <a:ext cx="2560320" cy="123111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Covid Economic Impact Model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77016" y="6596420"/>
            <a:ext cx="235107" cy="123111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61A9654-7BF2-42EF-AE33-C129A2459692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95918" y="157096"/>
            <a:ext cx="10515600" cy="480908"/>
          </a:xfrm>
          <a:prstGeom prst="rect">
            <a:avLst/>
          </a:prstGeom>
        </p:spPr>
        <p:txBody>
          <a:bodyPr lIns="0" anchor="ctr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457950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0" y="832738"/>
            <a:ext cx="12192000" cy="0"/>
          </a:xfrm>
          <a:prstGeom prst="line">
            <a:avLst/>
          </a:prstGeom>
          <a:ln w="57150">
            <a:solidFill>
              <a:srgbClr val="FD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03329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Covid Economic Impact Model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61A9654-7BF2-42EF-AE33-C129A2459692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03669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6689181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66480" y="6477001"/>
            <a:ext cx="2560320" cy="123111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650">
                <a:solidFill>
                  <a:schemeClr val="tx1"/>
                </a:solidFill>
              </a:defRPr>
            </a:lvl1pPr>
          </a:lstStyle>
          <a:p>
            <a:r>
              <a:rPr lang="en-CA" noProof="0"/>
              <a:t>Covid Economic Impact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7016" y="6477001"/>
            <a:ext cx="235107" cy="123111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650">
                <a:solidFill>
                  <a:schemeClr val="tx1"/>
                </a:solidFill>
              </a:defRPr>
            </a:lvl1pPr>
          </a:lstStyle>
          <a:p>
            <a:fld id="{061A9654-7BF2-42EF-AE33-C129A2459692}" type="slidenum">
              <a:rPr lang="en-CA" noProof="0" smtClean="0"/>
              <a:pPr/>
              <a:t>‹#›</a:t>
            </a:fld>
            <a:endParaRPr lang="en-CA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/>
        <a:buNone/>
        <a:defRPr lang="en-US" sz="12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76400" indent="-1764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356400" indent="-1764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32800" indent="-176400" algn="l" defTabSz="79851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Verdana" panose="020B060403050404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  <p15:guide id="4" pos="316" userDrawn="1">
          <p15:clr>
            <a:srgbClr val="F26B43"/>
          </p15:clr>
        </p15:guide>
        <p15:guide id="5" pos="7364" userDrawn="1">
          <p15:clr>
            <a:srgbClr val="F26B43"/>
          </p15:clr>
        </p15:guide>
        <p15:guide id="7" orient="horz" pos="200" userDrawn="1">
          <p15:clr>
            <a:srgbClr val="F26B43"/>
          </p15:clr>
        </p15:guide>
        <p15:guide id="8" orient="horz" pos="4080" userDrawn="1">
          <p15:clr>
            <a:srgbClr val="F26B43"/>
          </p15:clr>
        </p15:guide>
        <p15:guide id="19" pos="3840" userDrawn="1">
          <p15:clr>
            <a:srgbClr val="F26B43"/>
          </p15:clr>
        </p15:guide>
        <p15:guide id="21" orient="horz" pos="1049" userDrawn="1">
          <p15:clr>
            <a:srgbClr val="F26B43"/>
          </p15:clr>
        </p15:guide>
        <p15:guide id="22" orient="horz" pos="6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Process 8"/>
          <p:cNvSpPr/>
          <p:nvPr/>
        </p:nvSpPr>
        <p:spPr bwMode="gray">
          <a:xfrm>
            <a:off x="2141895" y="0"/>
            <a:ext cx="4551005" cy="6858000"/>
          </a:xfrm>
          <a:prstGeom prst="flowChartProcess">
            <a:avLst/>
          </a:prstGeom>
          <a:gradFill flip="none" rotWithShape="1">
            <a:gsLst>
              <a:gs pos="48000">
                <a:srgbClr val="FFFFFF"/>
              </a:gs>
              <a:gs pos="0">
                <a:schemeClr val="bg1"/>
              </a:gs>
              <a:gs pos="80000">
                <a:srgbClr val="FFFFFF">
                  <a:alpha val="75000"/>
                </a:srgbClr>
              </a:gs>
              <a:gs pos="67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2900" b="1">
              <a:solidFill>
                <a:schemeClr val="bg1"/>
              </a:solidFill>
            </a:endParaRPr>
          </a:p>
        </p:txBody>
      </p:sp>
      <p:pic>
        <p:nvPicPr>
          <p:cNvPr id="2050" name="Picture 2" descr="Lighthouse | coastal navigation | Britannica">
            <a:extLst>
              <a:ext uri="{FF2B5EF4-FFF2-40B4-BE49-F238E27FC236}">
                <a16:creationId xmlns:a16="http://schemas.microsoft.com/office/drawing/2014/main" id="{3AB5E530-F360-4B06-AC4C-C860AF609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48" y="0"/>
            <a:ext cx="93530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D070744F-B70B-498A-9321-BF48B5C7FC2C}"/>
              </a:ext>
            </a:extLst>
          </p:cNvPr>
          <p:cNvSpPr/>
          <p:nvPr/>
        </p:nvSpPr>
        <p:spPr bwMode="gray">
          <a:xfrm>
            <a:off x="2870792" y="0"/>
            <a:ext cx="4551005" cy="6858000"/>
          </a:xfrm>
          <a:prstGeom prst="flowChartProcess">
            <a:avLst/>
          </a:prstGeom>
          <a:gradFill flip="none" rotWithShape="1">
            <a:gsLst>
              <a:gs pos="48000">
                <a:srgbClr val="FFFFFF"/>
              </a:gs>
              <a:gs pos="0">
                <a:schemeClr val="bg1"/>
              </a:gs>
              <a:gs pos="80000">
                <a:srgbClr val="FFFFFF">
                  <a:alpha val="75000"/>
                </a:srgbClr>
              </a:gs>
              <a:gs pos="67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2900" b="1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543" y="2409866"/>
            <a:ext cx="5945647" cy="1340675"/>
          </a:xfrm>
        </p:spPr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Project Lighthouse</a:t>
            </a:r>
          </a:p>
        </p:txBody>
      </p:sp>
      <p:pic>
        <p:nvPicPr>
          <p:cNvPr id="6" name="Picture 2" descr="Image result for deloit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1" y="579722"/>
            <a:ext cx="2654300" cy="49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C5C4CB-7EE9-4502-8C94-25491BB90919}"/>
              </a:ext>
            </a:extLst>
          </p:cNvPr>
          <p:cNvSpPr/>
          <p:nvPr/>
        </p:nvSpPr>
        <p:spPr>
          <a:xfrm>
            <a:off x="972078" y="3777471"/>
            <a:ext cx="4714689" cy="360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6000"/>
              </a:lnSpc>
              <a:buFont typeface="Wingdings 2" pitchFamily="18" charset="2"/>
              <a:buNone/>
            </a:pPr>
            <a:r>
              <a:rPr lang="en-US"/>
              <a:t>A Business Decisions Modelling Factory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10C0A-7A43-47CC-8B38-E94AB3F73527}"/>
              </a:ext>
            </a:extLst>
          </p:cNvPr>
          <p:cNvSpPr txBox="1"/>
          <p:nvPr/>
        </p:nvSpPr>
        <p:spPr>
          <a:xfrm>
            <a:off x="641351" y="5347855"/>
            <a:ext cx="4623376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2400">
                <a:solidFill>
                  <a:srgbClr val="313131"/>
                </a:solidFill>
              </a:rPr>
              <a:t>Thank you to: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b="1">
                <a:solidFill>
                  <a:srgbClr val="313131"/>
                </a:solidFill>
              </a:rPr>
              <a:t>David Chuang – PowerPoint layout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b="1">
                <a:solidFill>
                  <a:srgbClr val="313131"/>
                </a:solidFill>
              </a:rPr>
              <a:t>Faisal Abu-Qube – UI for App mockup</a:t>
            </a:r>
          </a:p>
        </p:txBody>
      </p:sp>
    </p:spTree>
    <p:extLst>
      <p:ext uri="{BB962C8B-B14F-4D97-AF65-F5344CB8AC3E}">
        <p14:creationId xmlns:p14="http://schemas.microsoft.com/office/powerpoint/2010/main" val="16080865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5168F1-45DD-4028-A347-5143B6858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Covid Economic Impact Model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D02F4-D739-4691-B9B1-E20CF66F4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7D7858-F1D7-473A-BD9C-400570B5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ctr"/>
          <a:lstStyle/>
          <a:p>
            <a:r>
              <a:rPr lang="en-US">
                <a:ea typeface="Verdana"/>
                <a:cs typeface="Verdana"/>
              </a:rPr>
              <a:t>The Basic Model Factory: Technical Details</a:t>
            </a:r>
            <a:endParaRPr lang="en-US"/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6BD9A57-E936-4542-889A-7DA7B162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21" y="1207529"/>
            <a:ext cx="11424556" cy="45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462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Theory: The Intuition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77016" y="6596420"/>
            <a:ext cx="235107" cy="123111"/>
          </a:xfrm>
        </p:spPr>
        <p:txBody>
          <a:bodyPr/>
          <a:lstStyle/>
          <a:p>
            <a:fld id="{061A9654-7BF2-42EF-AE33-C129A2459692}" type="slidenum">
              <a:rPr lang="en-CA" smtClean="0"/>
              <a:pPr/>
              <a:t>11</a:t>
            </a:fld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0" y="962185"/>
                <a:ext cx="5759777" cy="5665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Times New Roman"/>
                  </a:rPr>
                  <a:t>Given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Times New Roman"/>
                  </a:rPr>
                  <a:t> that model factory converges to train an accurate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az-Cyrl-AZ" sz="16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cs typeface="Times New Roman"/>
                      </a:rPr>
                      <m:t>Ғ</m:t>
                    </m:r>
                    <m:r>
                      <a:rPr lang="az-Cyrl-AZ" sz="16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Times New Roman"/>
                  </a:rPr>
                  <a:t>such that:</a:t>
                </a:r>
              </a:p>
              <a:p>
                <a:pPr lvl="1"/>
                <a:endParaRPr lang="en-US" sz="16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cs typeface="Times New Roman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6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16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m:rPr>
                          <m:nor/>
                        </m:rPr>
                        <a:rPr lang="az-Cyrl-AZ" sz="1600" i="1" dirty="0">
                          <a:solidFill>
                            <a:schemeClr val="accent3"/>
                          </a:solidFill>
                          <a:cs typeface="Times New Roman"/>
                        </a:rPr>
                        <m:t>Ғ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chemeClr val="accent3"/>
                  </a:solidFill>
                  <a:cs typeface="Times New Roman"/>
                </a:endParaRPr>
              </a:p>
              <a:p>
                <a:pPr lvl="1"/>
                <a:endParaRPr lang="en-US" sz="16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Times New Roman"/>
                </a:endParaRPr>
              </a:p>
              <a:p>
                <a:pPr lvl="1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Times New Roman"/>
                  </a:rPr>
                  <a:t>When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Times New Roman"/>
                  </a:rPr>
                  <a:t>:</a:t>
                </a:r>
              </a:p>
              <a:p>
                <a:pPr lvl="1"/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cs typeface="Times New Roman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pt-BR" sz="16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m:rPr>
                          <m:nor/>
                        </m:rPr>
                        <a:rPr lang="az-Cyrl-AZ" sz="1600" i="1" dirty="0">
                          <a:solidFill>
                            <a:schemeClr val="accent3"/>
                          </a:solidFill>
                          <a:cs typeface="Times New Roman"/>
                        </a:rPr>
                        <m:t>Ғ</m:t>
                      </m:r>
                      <m:d>
                        <m:d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rgbClr val="FF0000"/>
                  </a:solidFill>
                  <a:cs typeface="Times New Roman"/>
                </a:endParaRPr>
              </a:p>
              <a:p>
                <a:pPr lvl="1" algn="ctr"/>
                <a:endPara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Times New Roman"/>
                  </a:rPr>
                  <a:t>Then</a:t>
                </a: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Times New Roman"/>
                  </a:rPr>
                  <a:t>:</a:t>
                </a:r>
              </a:p>
              <a:p>
                <a:pPr lvl="1"/>
                <a:endParaRPr lang="en-US" sz="16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1600" i="1">
                                <a:solidFill>
                                  <a:srgbClr val="43B02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43B02A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1600" i="1">
                                <a:solidFill>
                                  <a:srgbClr val="43B02A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   </a:t>
                </a:r>
                <a:r>
                  <a:rPr lang="el-GR" sz="3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endParaRPr lang="en-US" sz="3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16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1600" b="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</a:t>
                </a:r>
                <a:r>
                  <a:rPr lang="en-US" sz="1600" b="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endParaRPr lang="en-US" sz="16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≅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16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Times New Roman"/>
                </a:endParaRPr>
              </a:p>
              <a:p>
                <a:pPr lvl="1"/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present time</a:t>
                </a:r>
              </a:p>
              <a:p>
                <a:pPr lvl="1"/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present value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futures time</a:t>
                </a:r>
              </a:p>
              <a:p>
                <a:pPr lvl="1"/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futures value</a:t>
                </a: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62185"/>
                <a:ext cx="5759777" cy="5665012"/>
              </a:xfrm>
              <a:prstGeom prst="rect">
                <a:avLst/>
              </a:prstGeom>
              <a:blipFill>
                <a:blip r:embed="rId2"/>
                <a:stretch>
                  <a:fillRect t="-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ooter Placeholder 23">
            <a:extLst>
              <a:ext uri="{FF2B5EF4-FFF2-40B4-BE49-F238E27FC236}">
                <a16:creationId xmlns:a16="http://schemas.microsoft.com/office/drawing/2014/main" id="{910A9B2A-D46D-481C-971A-65917494E4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666480" y="6596420"/>
            <a:ext cx="2560320" cy="123111"/>
          </a:xfrm>
        </p:spPr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56CF6E-DF5A-4DB1-91F9-FA9F44DE6B5E}"/>
              </a:ext>
            </a:extLst>
          </p:cNvPr>
          <p:cNvCxnSpPr/>
          <p:nvPr/>
        </p:nvCxnSpPr>
        <p:spPr>
          <a:xfrm>
            <a:off x="6262577" y="1435395"/>
            <a:ext cx="0" cy="446042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E8E16E-358F-4F11-B848-C0F4D14A55A0}"/>
              </a:ext>
            </a:extLst>
          </p:cNvPr>
          <p:cNvCxnSpPr/>
          <p:nvPr/>
        </p:nvCxnSpPr>
        <p:spPr>
          <a:xfrm>
            <a:off x="6018028" y="5465135"/>
            <a:ext cx="5694095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A7D01BCE-1444-4ADE-A1D6-7A073F94FA2C}"/>
              </a:ext>
            </a:extLst>
          </p:cNvPr>
          <p:cNvSpPr/>
          <p:nvPr/>
        </p:nvSpPr>
        <p:spPr bwMode="gray">
          <a:xfrm>
            <a:off x="6845609" y="4673896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DE6DD6-2216-47CA-AB38-C2DECC7D9EA7}"/>
              </a:ext>
            </a:extLst>
          </p:cNvPr>
          <p:cNvSpPr/>
          <p:nvPr/>
        </p:nvSpPr>
        <p:spPr bwMode="gray">
          <a:xfrm>
            <a:off x="7277991" y="4189228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D21952-CC68-44B4-9910-75F2AA6BF5BB}"/>
              </a:ext>
            </a:extLst>
          </p:cNvPr>
          <p:cNvSpPr/>
          <p:nvPr/>
        </p:nvSpPr>
        <p:spPr bwMode="gray">
          <a:xfrm>
            <a:off x="7735195" y="4007589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8D79DE-7A2D-4652-94DC-AA7668ACF047}"/>
              </a:ext>
            </a:extLst>
          </p:cNvPr>
          <p:cNvSpPr/>
          <p:nvPr/>
        </p:nvSpPr>
        <p:spPr bwMode="gray">
          <a:xfrm>
            <a:off x="9462977" y="3625130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1143730-8205-4CFF-A8F3-CD2BA05B94AD}"/>
              </a:ext>
            </a:extLst>
          </p:cNvPr>
          <p:cNvSpPr/>
          <p:nvPr/>
        </p:nvSpPr>
        <p:spPr bwMode="gray">
          <a:xfrm>
            <a:off x="8979199" y="4035056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D30847-02EA-4D80-93F4-9BE6C52FDC04}"/>
              </a:ext>
            </a:extLst>
          </p:cNvPr>
          <p:cNvSpPr/>
          <p:nvPr/>
        </p:nvSpPr>
        <p:spPr bwMode="gray">
          <a:xfrm>
            <a:off x="8135675" y="4279605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A9FD99E-CD03-4E98-BD81-E9496620AD9A}"/>
              </a:ext>
            </a:extLst>
          </p:cNvPr>
          <p:cNvSpPr/>
          <p:nvPr/>
        </p:nvSpPr>
        <p:spPr bwMode="gray">
          <a:xfrm>
            <a:off x="8613796" y="4488284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0313110-BF03-478E-A257-DFBC2EFA891E}"/>
              </a:ext>
            </a:extLst>
          </p:cNvPr>
          <p:cNvSpPr/>
          <p:nvPr/>
        </p:nvSpPr>
        <p:spPr bwMode="gray">
          <a:xfrm>
            <a:off x="9755267" y="2747300"/>
            <a:ext cx="127582" cy="154172"/>
          </a:xfrm>
          <a:prstGeom prst="ellipse">
            <a:avLst/>
          </a:prstGeom>
          <a:solidFill>
            <a:srgbClr val="FF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F2FD3-D483-40A3-B6B1-F7062E6BE8DE}"/>
              </a:ext>
            </a:extLst>
          </p:cNvPr>
          <p:cNvSpPr/>
          <p:nvPr/>
        </p:nvSpPr>
        <p:spPr bwMode="gray">
          <a:xfrm>
            <a:off x="10037139" y="2582496"/>
            <a:ext cx="127582" cy="154172"/>
          </a:xfrm>
          <a:prstGeom prst="ellipse">
            <a:avLst/>
          </a:prstGeom>
          <a:solidFill>
            <a:srgbClr val="FF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BBC260-5138-4511-AB5D-D89F39B00C65}"/>
              </a:ext>
            </a:extLst>
          </p:cNvPr>
          <p:cNvSpPr/>
          <p:nvPr/>
        </p:nvSpPr>
        <p:spPr bwMode="gray">
          <a:xfrm>
            <a:off x="10324218" y="2446955"/>
            <a:ext cx="127582" cy="154172"/>
          </a:xfrm>
          <a:prstGeom prst="ellipse">
            <a:avLst/>
          </a:prstGeom>
          <a:solidFill>
            <a:srgbClr val="FF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98AEC6A-B518-4B56-B0B6-E5F52EF13E3C}"/>
              </a:ext>
            </a:extLst>
          </p:cNvPr>
          <p:cNvSpPr/>
          <p:nvPr/>
        </p:nvSpPr>
        <p:spPr bwMode="gray">
          <a:xfrm>
            <a:off x="10624180" y="2359236"/>
            <a:ext cx="127582" cy="154172"/>
          </a:xfrm>
          <a:prstGeom prst="ellipse">
            <a:avLst/>
          </a:prstGeom>
          <a:solidFill>
            <a:srgbClr val="FF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56AB43-1A4A-4755-B1BD-A5FB003B4C67}"/>
              </a:ext>
            </a:extLst>
          </p:cNvPr>
          <p:cNvSpPr/>
          <p:nvPr/>
        </p:nvSpPr>
        <p:spPr bwMode="gray">
          <a:xfrm>
            <a:off x="10883936" y="2282150"/>
            <a:ext cx="127582" cy="154172"/>
          </a:xfrm>
          <a:prstGeom prst="ellipse">
            <a:avLst/>
          </a:prstGeom>
          <a:solidFill>
            <a:srgbClr val="FF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D7D2F1-C93E-4168-B49D-137016786498}"/>
              </a:ext>
            </a:extLst>
          </p:cNvPr>
          <p:cNvSpPr/>
          <p:nvPr/>
        </p:nvSpPr>
        <p:spPr bwMode="gray">
          <a:xfrm>
            <a:off x="7024649" y="4433777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7092E0-53B0-4944-8E5F-8710C262D10C}"/>
              </a:ext>
            </a:extLst>
          </p:cNvPr>
          <p:cNvSpPr/>
          <p:nvPr/>
        </p:nvSpPr>
        <p:spPr bwMode="gray">
          <a:xfrm>
            <a:off x="7493306" y="4068296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F908118-2E79-4A7F-8C59-48326D3CB655}"/>
              </a:ext>
            </a:extLst>
          </p:cNvPr>
          <p:cNvSpPr/>
          <p:nvPr/>
        </p:nvSpPr>
        <p:spPr bwMode="gray">
          <a:xfrm>
            <a:off x="7974769" y="4125433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D95915-08B1-428B-8BED-D8A5F72E0EEC}"/>
              </a:ext>
            </a:extLst>
          </p:cNvPr>
          <p:cNvSpPr/>
          <p:nvPr/>
        </p:nvSpPr>
        <p:spPr bwMode="gray">
          <a:xfrm>
            <a:off x="8347692" y="4468361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12DCC42-B9B9-48D3-8CA9-F522FB0E621A}"/>
              </a:ext>
            </a:extLst>
          </p:cNvPr>
          <p:cNvSpPr/>
          <p:nvPr/>
        </p:nvSpPr>
        <p:spPr bwMode="gray">
          <a:xfrm>
            <a:off x="8486214" y="4678327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74007CE-8CDA-495B-929F-2FF125E73194}"/>
              </a:ext>
            </a:extLst>
          </p:cNvPr>
          <p:cNvSpPr/>
          <p:nvPr/>
        </p:nvSpPr>
        <p:spPr bwMode="gray">
          <a:xfrm>
            <a:off x="8787825" y="4205177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FA418B-057C-4297-BD8D-E06D36E2745C}"/>
              </a:ext>
            </a:extLst>
          </p:cNvPr>
          <p:cNvSpPr/>
          <p:nvPr/>
        </p:nvSpPr>
        <p:spPr bwMode="gray">
          <a:xfrm>
            <a:off x="9229059" y="3835100"/>
            <a:ext cx="127582" cy="154172"/>
          </a:xfrm>
          <a:prstGeom prst="ellipse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1CAE10-09F7-461A-8786-5BBBAEF6F1B0}"/>
              </a:ext>
            </a:extLst>
          </p:cNvPr>
          <p:cNvSpPr txBox="1"/>
          <p:nvPr/>
        </p:nvSpPr>
        <p:spPr>
          <a:xfrm>
            <a:off x="6858104" y="5512247"/>
            <a:ext cx="2180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D54286-77B3-4C35-83DD-413E177ABA3B}"/>
              </a:ext>
            </a:extLst>
          </p:cNvPr>
          <p:cNvSpPr txBox="1"/>
          <p:nvPr/>
        </p:nvSpPr>
        <p:spPr>
          <a:xfrm>
            <a:off x="9314221" y="5533337"/>
            <a:ext cx="3334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x14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A96D549-30AB-46AE-BB99-93050A56B54F}"/>
              </a:ext>
            </a:extLst>
          </p:cNvPr>
          <p:cNvCxnSpPr>
            <a:cxnSpLocks/>
          </p:cNvCxnSpPr>
          <p:nvPr/>
        </p:nvCxnSpPr>
        <p:spPr>
          <a:xfrm flipV="1">
            <a:off x="6903311" y="4912242"/>
            <a:ext cx="0" cy="60000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3185CD-CD12-43E9-B4B5-ABD65967FE79}"/>
              </a:ext>
            </a:extLst>
          </p:cNvPr>
          <p:cNvCxnSpPr>
            <a:cxnSpLocks/>
          </p:cNvCxnSpPr>
          <p:nvPr/>
        </p:nvCxnSpPr>
        <p:spPr>
          <a:xfrm flipH="1" flipV="1">
            <a:off x="9517789" y="3828035"/>
            <a:ext cx="17957" cy="162115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9843B45-A060-4A6B-BF70-665201D77ED0}"/>
              </a:ext>
            </a:extLst>
          </p:cNvPr>
          <p:cNvSpPr txBox="1"/>
          <p:nvPr/>
        </p:nvSpPr>
        <p:spPr>
          <a:xfrm>
            <a:off x="5795806" y="4745309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E503884-7207-46E6-A718-76526EF3FB0E}"/>
              </a:ext>
            </a:extLst>
          </p:cNvPr>
          <p:cNvCxnSpPr/>
          <p:nvPr/>
        </p:nvCxnSpPr>
        <p:spPr>
          <a:xfrm>
            <a:off x="6177516" y="4764270"/>
            <a:ext cx="574158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34D497D-C3BB-4B34-B144-FA126246432F}"/>
              </a:ext>
            </a:extLst>
          </p:cNvPr>
          <p:cNvSpPr txBox="1"/>
          <p:nvPr/>
        </p:nvSpPr>
        <p:spPr>
          <a:xfrm>
            <a:off x="5856726" y="3696600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i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Y14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20CAEAA-8D63-4876-A3FE-BFE600DEEF95}"/>
              </a:ext>
            </a:extLst>
          </p:cNvPr>
          <p:cNvCxnSpPr>
            <a:cxnSpLocks/>
          </p:cNvCxnSpPr>
          <p:nvPr/>
        </p:nvCxnSpPr>
        <p:spPr>
          <a:xfrm flipV="1">
            <a:off x="6168885" y="3721705"/>
            <a:ext cx="3272826" cy="706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60ED76C-E44E-41A7-AA76-92838BB47A7F}"/>
              </a:ext>
            </a:extLst>
          </p:cNvPr>
          <p:cNvSpPr txBox="1"/>
          <p:nvPr/>
        </p:nvSpPr>
        <p:spPr>
          <a:xfrm>
            <a:off x="9819058" y="5549895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ED7603-94E0-4106-A544-69E6A452B3C1}"/>
              </a:ext>
            </a:extLst>
          </p:cNvPr>
          <p:cNvSpPr txBox="1"/>
          <p:nvPr/>
        </p:nvSpPr>
        <p:spPr>
          <a:xfrm>
            <a:off x="10761778" y="5551889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67CD76-5B26-4742-9A2D-0876BC9489B4}"/>
              </a:ext>
            </a:extLst>
          </p:cNvPr>
          <p:cNvSpPr txBox="1"/>
          <p:nvPr/>
        </p:nvSpPr>
        <p:spPr>
          <a:xfrm>
            <a:off x="5784481" y="2691912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999233-76DF-4138-96A4-76976DDA4483}"/>
              </a:ext>
            </a:extLst>
          </p:cNvPr>
          <p:cNvSpPr txBox="1"/>
          <p:nvPr/>
        </p:nvSpPr>
        <p:spPr>
          <a:xfrm>
            <a:off x="5810931" y="2218939"/>
            <a:ext cx="3718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Y18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06DFBBF-6D73-458D-85E8-A9E9068F109F}"/>
              </a:ext>
            </a:extLst>
          </p:cNvPr>
          <p:cNvCxnSpPr>
            <a:cxnSpLocks/>
          </p:cNvCxnSpPr>
          <p:nvPr/>
        </p:nvCxnSpPr>
        <p:spPr>
          <a:xfrm flipH="1" flipV="1">
            <a:off x="9819065" y="2968911"/>
            <a:ext cx="17943" cy="25157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58FE6EA-AED3-47B4-8023-EAEB9EB8A35C}"/>
              </a:ext>
            </a:extLst>
          </p:cNvPr>
          <p:cNvCxnSpPr>
            <a:cxnSpLocks/>
          </p:cNvCxnSpPr>
          <p:nvPr/>
        </p:nvCxnSpPr>
        <p:spPr>
          <a:xfrm flipH="1" flipV="1">
            <a:off x="10979354" y="2523075"/>
            <a:ext cx="20142" cy="29969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1B61343-AFF3-4EF5-A058-035463646BAA}"/>
              </a:ext>
            </a:extLst>
          </p:cNvPr>
          <p:cNvCxnSpPr>
            <a:cxnSpLocks/>
          </p:cNvCxnSpPr>
          <p:nvPr/>
        </p:nvCxnSpPr>
        <p:spPr>
          <a:xfrm>
            <a:off x="6218664" y="2864743"/>
            <a:ext cx="3428982" cy="8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35B4F40-F38E-43ED-A818-69EECF774557}"/>
              </a:ext>
            </a:extLst>
          </p:cNvPr>
          <p:cNvCxnSpPr>
            <a:cxnSpLocks/>
          </p:cNvCxnSpPr>
          <p:nvPr/>
        </p:nvCxnSpPr>
        <p:spPr>
          <a:xfrm flipV="1">
            <a:off x="6221335" y="2304818"/>
            <a:ext cx="4582851" cy="21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5BB9AFF-35BE-41C3-A8BA-424EE8633E0F}"/>
                  </a:ext>
                </a:extLst>
              </p14:cNvPr>
              <p14:cNvContentPartPr/>
              <p14:nvPr/>
            </p14:nvContentPartPr>
            <p14:xfrm>
              <a:off x="6814892" y="3670284"/>
              <a:ext cx="2730240" cy="1167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5BB9AFF-35BE-41C3-A8BA-424EE8633E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6892" y="3652278"/>
                <a:ext cx="2765880" cy="1203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90E625B-6018-4568-9EFE-C9879ED74A8F}"/>
                  </a:ext>
                </a:extLst>
              </p14:cNvPr>
              <p14:cNvContentPartPr/>
              <p14:nvPr/>
            </p14:nvContentPartPr>
            <p14:xfrm>
              <a:off x="9792092" y="2083044"/>
              <a:ext cx="2206800" cy="7452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90E625B-6018-4568-9EFE-C9879ED74A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3091" y="2074044"/>
                <a:ext cx="2224443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84B556D-838A-4E38-B8B0-82641B7F92DA}"/>
                  </a:ext>
                </a:extLst>
              </p14:cNvPr>
              <p14:cNvContentPartPr/>
              <p14:nvPr/>
            </p14:nvContentPartPr>
            <p14:xfrm>
              <a:off x="9611372" y="2390844"/>
              <a:ext cx="2423520" cy="9795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84B556D-838A-4E38-B8B0-82641B7F92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3372" y="2372844"/>
                <a:ext cx="2459160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25978A9-B120-4432-B69E-EDD532DBD162}"/>
                  </a:ext>
                </a:extLst>
              </p14:cNvPr>
              <p14:cNvContentPartPr/>
              <p14:nvPr/>
            </p14:nvContentPartPr>
            <p14:xfrm>
              <a:off x="3506852" y="3804564"/>
              <a:ext cx="387000" cy="5036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25978A9-B120-4432-B69E-EDD532DBD16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52852" y="3696564"/>
                <a:ext cx="49464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49862E9-40D3-4ECC-9DEC-BCDFA1CF4B2E}"/>
                  </a:ext>
                </a:extLst>
              </p14:cNvPr>
              <p14:cNvContentPartPr/>
              <p14:nvPr/>
            </p14:nvContentPartPr>
            <p14:xfrm>
              <a:off x="9652052" y="2125524"/>
              <a:ext cx="2392920" cy="9802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49862E9-40D3-4ECC-9DEC-BCDFA1CF4B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98052" y="2017524"/>
                <a:ext cx="2500560" cy="11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403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 bwMode="gray">
          <a:xfrm>
            <a:off x="8231165" y="1198449"/>
            <a:ext cx="3052017" cy="4931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rgbClr val="86F20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 bwMode="gray">
          <a:xfrm>
            <a:off x="7724687" y="1052575"/>
            <a:ext cx="784928" cy="7849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rgbClr val="86F20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gray">
          <a:xfrm>
            <a:off x="3967047" y="1217476"/>
            <a:ext cx="3054096" cy="49318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rgbClr val="FDD30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 bwMode="gray">
          <a:xfrm>
            <a:off x="3460569" y="1071602"/>
            <a:ext cx="784928" cy="78492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algn="ctr">
            <a:solidFill>
              <a:srgbClr val="FDD300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ctr"/>
          <a:lstStyle/>
          <a:p>
            <a:r>
              <a:rPr lang="en-US"/>
              <a:t>Why Us?  Use Cases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254817" y="1310178"/>
            <a:ext cx="2908168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en-US" sz="1400" b="1"/>
              <a:t>What would a human ask?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111" y="1119922"/>
            <a:ext cx="640080" cy="64008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565355" y="1291151"/>
            <a:ext cx="2207656" cy="30777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en-US" sz="1400" b="1"/>
              <a:t>What would AI ask?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93" y="1174209"/>
            <a:ext cx="640080" cy="579715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1313072" y="1291124"/>
            <a:ext cx="11546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400" b="1">
                <a:solidFill>
                  <a:srgbClr val="313131"/>
                </a:solidFill>
              </a:rPr>
              <a:t>Business Decisions</a:t>
            </a:r>
          </a:p>
        </p:txBody>
      </p:sp>
      <p:sp>
        <p:nvSpPr>
          <p:cNvPr id="40" name="Footer Placeholder 23">
            <a:extLst>
              <a:ext uri="{FF2B5EF4-FFF2-40B4-BE49-F238E27FC236}">
                <a16:creationId xmlns:a16="http://schemas.microsoft.com/office/drawing/2014/main" id="{7CEC6525-C0C3-44AF-BFC0-6018F4FDEC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666480" y="6596420"/>
            <a:ext cx="2560320" cy="123111"/>
          </a:xfrm>
        </p:spPr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6F645CB-2FCA-4F3A-A0B0-77C1F2548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953759"/>
              </p:ext>
            </p:extLst>
          </p:nvPr>
        </p:nvGraphicFramePr>
        <p:xfrm>
          <a:off x="618836" y="1984577"/>
          <a:ext cx="10932198" cy="4277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390">
                  <a:extLst>
                    <a:ext uri="{9D8B030D-6E8A-4147-A177-3AD203B41FA5}">
                      <a16:colId xmlns:a16="http://schemas.microsoft.com/office/drawing/2014/main" val="256259355"/>
                    </a:ext>
                  </a:extLst>
                </a:gridCol>
                <a:gridCol w="4227904">
                  <a:extLst>
                    <a:ext uri="{9D8B030D-6E8A-4147-A177-3AD203B41FA5}">
                      <a16:colId xmlns:a16="http://schemas.microsoft.com/office/drawing/2014/main" val="159539836"/>
                    </a:ext>
                  </a:extLst>
                </a:gridCol>
                <a:gridCol w="4227904">
                  <a:extLst>
                    <a:ext uri="{9D8B030D-6E8A-4147-A177-3AD203B41FA5}">
                      <a16:colId xmlns:a16="http://schemas.microsoft.com/office/drawing/2014/main" val="1518304882"/>
                    </a:ext>
                  </a:extLst>
                </a:gridCol>
              </a:tblGrid>
              <a:tr h="10694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When is a good time to make large capital investments?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Should my business buy that new factory in 6 months, or is 12 months better?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800" b="0">
                        <a:solidFill>
                          <a:schemeClr val="tx1"/>
                        </a:solidFill>
                        <a:ea typeface="Verdana"/>
                        <a:cs typeface="Verdana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a typeface="Verdana"/>
                          <a:cs typeface="Verdana"/>
                        </a:rPr>
                        <a:t>Is this an underserved risk that privates won't take on?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What hidden futures trends are probable impact drivers on similar investments?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239153"/>
                  </a:ext>
                </a:extLst>
              </a:tr>
              <a:tr h="10694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Should my business push for financing now or next year?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Are interest rates low now? fixed or floating?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800">
                        <a:ea typeface="Verdana"/>
                        <a:cs typeface="Verdana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ea typeface="Verdana"/>
                          <a:cs typeface="Verdana"/>
                        </a:rPr>
                        <a:t>Is there a liquidity bubble happening?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What’s the correlation with interest rates on Wheat?  Yes: use Futures outlook as proxy</a:t>
                      </a:r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885718"/>
                  </a:ext>
                </a:extLst>
              </a:tr>
              <a:tr h="10694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Google approached with an offer to acquire my startup! What should I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Is April a good time to sell my business, or is November better?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Does the trend of short-dated predicted outcomes display implicit concavity?</a:t>
                      </a:r>
                      <a:endParaRPr lang="en-US" sz="1200">
                        <a:ea typeface="Verdana"/>
                        <a:cs typeface="Verdan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985265"/>
                  </a:ext>
                </a:extLst>
              </a:tr>
              <a:tr h="10694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Is this a good time to launch my green photonics startup?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/>
                        <a:t>If I wait to launch will my competitors get a permanent edge?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800">
                        <a:ea typeface="Verdana"/>
                        <a:cs typeface="Verdana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ea typeface="Verdana"/>
                          <a:cs typeface="Verdana"/>
                        </a:rPr>
                        <a:t>Where is inflation happening?  Which inflation am I sensitive to?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/>
                        <a:t>What do titanium futures indicate about growth in new photonics sourcing?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362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6120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The Case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13</a:t>
            </a:fld>
            <a:endParaRPr lang="en-CA"/>
          </a:p>
        </p:txBody>
      </p:sp>
      <p:grpSp>
        <p:nvGrpSpPr>
          <p:cNvPr id="30" name="Group 29"/>
          <p:cNvGrpSpPr/>
          <p:nvPr/>
        </p:nvGrpSpPr>
        <p:grpSpPr>
          <a:xfrm>
            <a:off x="731874" y="1262565"/>
            <a:ext cx="2924318" cy="4754883"/>
            <a:chOff x="740147" y="1345250"/>
            <a:chExt cx="2639915" cy="4292450"/>
          </a:xfrm>
        </p:grpSpPr>
        <p:sp>
          <p:nvSpPr>
            <p:cNvPr id="23" name="Arrow: Circular 5">
              <a:extLst>
                <a:ext uri="{FF2B5EF4-FFF2-40B4-BE49-F238E27FC236}">
                  <a16:creationId xmlns:a16="http://schemas.microsoft.com/office/drawing/2014/main" id="{3FAB7125-0731-4524-9600-B54C5976496E}"/>
                </a:ext>
              </a:extLst>
            </p:cNvPr>
            <p:cNvSpPr/>
            <p:nvPr/>
          </p:nvSpPr>
          <p:spPr>
            <a:xfrm>
              <a:off x="1313991" y="1345250"/>
              <a:ext cx="2066071" cy="2066385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rgbClr val="86F200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24" name="Freeform: Shape 6">
              <a:extLst>
                <a:ext uri="{FF2B5EF4-FFF2-40B4-BE49-F238E27FC236}">
                  <a16:creationId xmlns:a16="http://schemas.microsoft.com/office/drawing/2014/main" id="{48A31670-C168-480B-8657-729DE8BB7698}"/>
                </a:ext>
              </a:extLst>
            </p:cNvPr>
            <p:cNvSpPr/>
            <p:nvPr/>
          </p:nvSpPr>
          <p:spPr>
            <a:xfrm>
              <a:off x="1770661" y="1971949"/>
              <a:ext cx="1148076" cy="573900"/>
            </a:xfrm>
            <a:custGeom>
              <a:avLst/>
              <a:gdLst>
                <a:gd name="connsiteX0" fmla="*/ 0 w 1148076"/>
                <a:gd name="connsiteY0" fmla="*/ 0 h 573900"/>
                <a:gd name="connsiteX1" fmla="*/ 1148076 w 1148076"/>
                <a:gd name="connsiteY1" fmla="*/ 0 h 573900"/>
                <a:gd name="connsiteX2" fmla="*/ 1148076 w 1148076"/>
                <a:gd name="connsiteY2" fmla="*/ 573900 h 573900"/>
                <a:gd name="connsiteX3" fmla="*/ 0 w 1148076"/>
                <a:gd name="connsiteY3" fmla="*/ 573900 h 573900"/>
                <a:gd name="connsiteX4" fmla="*/ 0 w 1148076"/>
                <a:gd name="connsiteY4" fmla="*/ 0 h 57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076" h="573900">
                  <a:moveTo>
                    <a:pt x="0" y="0"/>
                  </a:moveTo>
                  <a:lnTo>
                    <a:pt x="1148076" y="0"/>
                  </a:lnTo>
                  <a:lnTo>
                    <a:pt x="1148076" y="573900"/>
                  </a:lnTo>
                  <a:lnTo>
                    <a:pt x="0" y="5739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>
                  <a:solidFill>
                    <a:srgbClr val="3F3F3F"/>
                  </a:solidFill>
                  <a:latin typeface="+mj-lt"/>
                  <a:cs typeface="Arial" panose="020B0604020202020204" pitchFamily="34" charset="0"/>
                </a:rPr>
                <a:t>The Business</a:t>
              </a:r>
              <a:endParaRPr lang="en-US" sz="1600" b="1" kern="1200">
                <a:solidFill>
                  <a:srgbClr val="3F3F3F"/>
                </a:solidFill>
                <a:latin typeface="+mj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Shape 24">
              <a:extLst>
                <a:ext uri="{FF2B5EF4-FFF2-40B4-BE49-F238E27FC236}">
                  <a16:creationId xmlns:a16="http://schemas.microsoft.com/office/drawing/2014/main" id="{406E622F-CD13-465F-A7B8-3F541E290493}"/>
                </a:ext>
              </a:extLst>
            </p:cNvPr>
            <p:cNvSpPr/>
            <p:nvPr/>
          </p:nvSpPr>
          <p:spPr>
            <a:xfrm>
              <a:off x="740147" y="2532541"/>
              <a:ext cx="2066071" cy="2066385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rgbClr val="34F0FF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26" name="Freeform: Shape 8">
              <a:extLst>
                <a:ext uri="{FF2B5EF4-FFF2-40B4-BE49-F238E27FC236}">
                  <a16:creationId xmlns:a16="http://schemas.microsoft.com/office/drawing/2014/main" id="{1B15FA30-31B1-45B1-A5BC-6C2434F7C06A}"/>
                </a:ext>
              </a:extLst>
            </p:cNvPr>
            <p:cNvSpPr/>
            <p:nvPr/>
          </p:nvSpPr>
          <p:spPr>
            <a:xfrm>
              <a:off x="1199144" y="3247767"/>
              <a:ext cx="1184506" cy="573900"/>
            </a:xfrm>
            <a:custGeom>
              <a:avLst/>
              <a:gdLst>
                <a:gd name="connsiteX0" fmla="*/ 0 w 1148076"/>
                <a:gd name="connsiteY0" fmla="*/ 0 h 573900"/>
                <a:gd name="connsiteX1" fmla="*/ 1148076 w 1148076"/>
                <a:gd name="connsiteY1" fmla="*/ 0 h 573900"/>
                <a:gd name="connsiteX2" fmla="*/ 1148076 w 1148076"/>
                <a:gd name="connsiteY2" fmla="*/ 573900 h 573900"/>
                <a:gd name="connsiteX3" fmla="*/ 0 w 1148076"/>
                <a:gd name="connsiteY3" fmla="*/ 573900 h 573900"/>
                <a:gd name="connsiteX4" fmla="*/ 0 w 1148076"/>
                <a:gd name="connsiteY4" fmla="*/ 0 h 57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076" h="573900">
                  <a:moveTo>
                    <a:pt x="0" y="0"/>
                  </a:moveTo>
                  <a:lnTo>
                    <a:pt x="1148076" y="0"/>
                  </a:lnTo>
                  <a:lnTo>
                    <a:pt x="1148076" y="573900"/>
                  </a:lnTo>
                  <a:lnTo>
                    <a:pt x="0" y="5739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30" tIns="11430" rIns="11430" bIns="1143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>
                  <a:solidFill>
                    <a:srgbClr val="3F3F3F"/>
                  </a:solidFill>
                  <a:cs typeface="Arial" panose="020B0604020202020204" pitchFamily="34" charset="0"/>
                </a:rPr>
                <a:t>The Proxy</a:t>
              </a:r>
            </a:p>
          </p:txBody>
        </p:sp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38DD6898-2EDA-400B-8C3F-2D4602E7D3A5}"/>
                </a:ext>
              </a:extLst>
            </p:cNvPr>
            <p:cNvSpPr/>
            <p:nvPr/>
          </p:nvSpPr>
          <p:spPr>
            <a:xfrm>
              <a:off x="1461041" y="3861914"/>
              <a:ext cx="1775075" cy="1775786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rgbClr val="FDD300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600">
                <a:latin typeface="+mj-lt"/>
              </a:endParaRPr>
            </a:p>
          </p:txBody>
        </p:sp>
        <p:sp>
          <p:nvSpPr>
            <p:cNvPr id="28" name="Freeform: Shape 10">
              <a:extLst>
                <a:ext uri="{FF2B5EF4-FFF2-40B4-BE49-F238E27FC236}">
                  <a16:creationId xmlns:a16="http://schemas.microsoft.com/office/drawing/2014/main" id="{F5EF0315-B8DB-4449-830D-C677CBAD9436}"/>
                </a:ext>
              </a:extLst>
            </p:cNvPr>
            <p:cNvSpPr/>
            <p:nvPr/>
          </p:nvSpPr>
          <p:spPr>
            <a:xfrm>
              <a:off x="1773377" y="4481314"/>
              <a:ext cx="1148076" cy="573900"/>
            </a:xfrm>
            <a:custGeom>
              <a:avLst/>
              <a:gdLst>
                <a:gd name="connsiteX0" fmla="*/ 0 w 1148076"/>
                <a:gd name="connsiteY0" fmla="*/ 0 h 573900"/>
                <a:gd name="connsiteX1" fmla="*/ 1148076 w 1148076"/>
                <a:gd name="connsiteY1" fmla="*/ 0 h 573900"/>
                <a:gd name="connsiteX2" fmla="*/ 1148076 w 1148076"/>
                <a:gd name="connsiteY2" fmla="*/ 573900 h 573900"/>
                <a:gd name="connsiteX3" fmla="*/ 0 w 1148076"/>
                <a:gd name="connsiteY3" fmla="*/ 573900 h 573900"/>
                <a:gd name="connsiteX4" fmla="*/ 0 w 1148076"/>
                <a:gd name="connsiteY4" fmla="*/ 0 h 57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076" h="573900">
                  <a:moveTo>
                    <a:pt x="0" y="0"/>
                  </a:moveTo>
                  <a:lnTo>
                    <a:pt x="1148076" y="0"/>
                  </a:lnTo>
                  <a:lnTo>
                    <a:pt x="1148076" y="573900"/>
                  </a:lnTo>
                  <a:lnTo>
                    <a:pt x="0" y="5739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>
                  <a:solidFill>
                    <a:srgbClr val="3F3F3F"/>
                  </a:solidFill>
                  <a:latin typeface="+mj-lt"/>
                  <a:ea typeface="+mn-ea"/>
                  <a:cs typeface="Arial" panose="020B0604020202020204" pitchFamily="34" charset="0"/>
                </a:rPr>
                <a:t>The Solution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368800" y="1740435"/>
            <a:ext cx="685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>
                <a:solidFill>
                  <a:srgbClr val="86F200"/>
                </a:solidFill>
                <a:cs typeface="Times New Roman"/>
              </a:rPr>
              <a:t>Ye Olde Local Pizza Restaurant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68800" y="3452951"/>
            <a:ext cx="685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  <a:cs typeface="Times New Roman"/>
              </a:rPr>
              <a:t>You’re like Dominos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368800" y="4758613"/>
            <a:ext cx="6858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800">
                <a:solidFill>
                  <a:srgbClr val="FFCD00"/>
                </a:solidFill>
                <a:cs typeface="Times New Roman"/>
              </a:rPr>
              <a:t>If you can accurately quantify it, you can now use it to calculate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3731930" y="2857795"/>
            <a:ext cx="7336816" cy="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31930" y="4594345"/>
            <a:ext cx="7336816" cy="0"/>
          </a:xfrm>
          <a:prstGeom prst="line">
            <a:avLst/>
          </a:prstGeom>
          <a:ln w="1270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3">
            <a:extLst>
              <a:ext uri="{FF2B5EF4-FFF2-40B4-BE49-F238E27FC236}">
                <a16:creationId xmlns:a16="http://schemas.microsoft.com/office/drawing/2014/main" id="{E20F1B1E-E666-45B9-B8CE-21DE580B1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666480" y="6596420"/>
            <a:ext cx="2560320" cy="123111"/>
          </a:xfrm>
        </p:spPr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9821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E969019-F13D-4E83-94AF-36AC307D5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89" y="2760811"/>
            <a:ext cx="5592011" cy="505645"/>
          </a:xfrm>
        </p:spPr>
        <p:txBody>
          <a:bodyPr/>
          <a:lstStyle/>
          <a:p>
            <a:r>
              <a:rPr lang="en-US" sz="4400" dirty="0"/>
              <a:t>App Mockup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738F4E-466E-4C91-B1A5-E82BA3159A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631363" y="6596063"/>
            <a:ext cx="2560637" cy="123825"/>
          </a:xfrm>
        </p:spPr>
        <p:txBody>
          <a:bodyPr/>
          <a:lstStyle/>
          <a:p>
            <a:r>
              <a:rPr lang="en-US"/>
              <a:t>Covid Economic Impact Model</a:t>
            </a:r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C6AE8-0678-4B3D-98BA-D4B2EA02E8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57050" y="6596063"/>
            <a:ext cx="234950" cy="123825"/>
          </a:xfrm>
        </p:spPr>
        <p:txBody>
          <a:bodyPr/>
          <a:lstStyle/>
          <a:p>
            <a:fld id="{061A9654-7BF2-42EF-AE33-C129A2459692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978726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3">
            <a:extLst>
              <a:ext uri="{FF2B5EF4-FFF2-40B4-BE49-F238E27FC236}">
                <a16:creationId xmlns:a16="http://schemas.microsoft.com/office/drawing/2014/main" id="{E20F1B1E-E666-45B9-B8CE-21DE580B1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15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01BFC-C542-4972-90B3-1516EE0D3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9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020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3">
            <a:extLst>
              <a:ext uri="{FF2B5EF4-FFF2-40B4-BE49-F238E27FC236}">
                <a16:creationId xmlns:a16="http://schemas.microsoft.com/office/drawing/2014/main" id="{E20F1B1E-E666-45B9-B8CE-21DE580B1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2" name="2020-11-19 23-14-19">
            <a:hlinkClick r:id="" action="ppaction://media"/>
            <a:extLst>
              <a:ext uri="{FF2B5EF4-FFF2-40B4-BE49-F238E27FC236}">
                <a16:creationId xmlns:a16="http://schemas.microsoft.com/office/drawing/2014/main" id="{427E60AE-FE38-4F29-926C-B106BF9DA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47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3">
            <a:extLst>
              <a:ext uri="{FF2B5EF4-FFF2-40B4-BE49-F238E27FC236}">
                <a16:creationId xmlns:a16="http://schemas.microsoft.com/office/drawing/2014/main" id="{E20F1B1E-E666-45B9-B8CE-21DE580B1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17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D6BD71-5350-4F32-BCDB-CBA1A145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34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3">
            <a:extLst>
              <a:ext uri="{FF2B5EF4-FFF2-40B4-BE49-F238E27FC236}">
                <a16:creationId xmlns:a16="http://schemas.microsoft.com/office/drawing/2014/main" id="{E20F1B1E-E666-45B9-B8CE-21DE580B1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18</a:t>
            </a:fld>
            <a:endParaRPr lang="en-CA"/>
          </a:p>
        </p:txBody>
      </p:sp>
      <p:pic>
        <p:nvPicPr>
          <p:cNvPr id="2" name="2020-11-19 23-10-28">
            <a:hlinkClick r:id="" action="ppaction://media"/>
            <a:extLst>
              <a:ext uri="{FF2B5EF4-FFF2-40B4-BE49-F238E27FC236}">
                <a16:creationId xmlns:a16="http://schemas.microsoft.com/office/drawing/2014/main" id="{2AC9B63A-FECC-46C7-9ABD-9104FC5576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385" y="107655"/>
            <a:ext cx="11791507" cy="663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0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3">
            <a:extLst>
              <a:ext uri="{FF2B5EF4-FFF2-40B4-BE49-F238E27FC236}">
                <a16:creationId xmlns:a16="http://schemas.microsoft.com/office/drawing/2014/main" id="{E20F1B1E-E666-45B9-B8CE-21DE580B1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55DFD-9CDA-453E-937D-5CB32061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434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B911A-F93A-43CA-BD23-1CE815102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5" name="Picture 4" descr="A picture containing person, person, table, food&#10;&#10;Description automatically generated">
            <a:extLst>
              <a:ext uri="{FF2B5EF4-FFF2-40B4-BE49-F238E27FC236}">
                <a16:creationId xmlns:a16="http://schemas.microsoft.com/office/drawing/2014/main" id="{C5A2545E-E565-4F16-9CD4-69F3B886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620" y="0"/>
            <a:ext cx="9390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3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clear now?  Buy low, sell high</a:t>
            </a: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20</a:t>
            </a:fld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9098C-739C-49DB-AC81-AB9F2328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18" y="1650678"/>
            <a:ext cx="11363001" cy="4796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7098E-00DD-4AD5-A8B9-8EC7F2562D98}"/>
              </a:ext>
            </a:extLst>
          </p:cNvPr>
          <p:cNvSpPr txBox="1"/>
          <p:nvPr/>
        </p:nvSpPr>
        <p:spPr>
          <a:xfrm>
            <a:off x="3402690" y="3614057"/>
            <a:ext cx="5777736" cy="12618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The best time to sell your business…</a:t>
            </a:r>
          </a:p>
          <a:p>
            <a:pPr algn="ctr">
              <a:spcBef>
                <a:spcPts val="600"/>
              </a:spcBef>
              <a:buSzPct val="100000"/>
            </a:pPr>
            <a:endParaRPr lang="en-US" sz="2400" dirty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buSzPct val="100000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9634F-2161-4A93-892A-236FBA90A773}"/>
              </a:ext>
            </a:extLst>
          </p:cNvPr>
          <p:cNvSpPr txBox="1"/>
          <p:nvPr/>
        </p:nvSpPr>
        <p:spPr>
          <a:xfrm>
            <a:off x="5018314" y="4304293"/>
            <a:ext cx="376866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2800" dirty="0">
                <a:solidFill>
                  <a:schemeClr val="bg1"/>
                </a:solidFill>
              </a:rPr>
              <a:t>will be in September</a:t>
            </a:r>
          </a:p>
        </p:txBody>
      </p:sp>
    </p:spTree>
    <p:extLst>
      <p:ext uri="{BB962C8B-B14F-4D97-AF65-F5344CB8AC3E}">
        <p14:creationId xmlns:p14="http://schemas.microsoft.com/office/powerpoint/2010/main" val="3885661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900229" y="1711611"/>
            <a:ext cx="4884066" cy="150483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how did we do?</a:t>
            </a:r>
          </a:p>
        </p:txBody>
      </p:sp>
      <p:sp>
        <p:nvSpPr>
          <p:cNvPr id="6" name="Rectangle 5"/>
          <p:cNvSpPr/>
          <p:nvPr/>
        </p:nvSpPr>
        <p:spPr>
          <a:xfrm>
            <a:off x="2390729" y="1963891"/>
            <a:ext cx="324691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Reliable </a:t>
            </a:r>
            <a:r>
              <a:rPr lang="en-US" b="1"/>
              <a:t>data</a:t>
            </a:r>
            <a:r>
              <a:rPr lang="en-US"/>
              <a:t> must be </a:t>
            </a:r>
            <a:r>
              <a:rPr lang="en-US" b="1"/>
              <a:t>easily</a:t>
            </a:r>
            <a:r>
              <a:rPr lang="en-US"/>
              <a:t> available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train models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97496" y="1711611"/>
            <a:ext cx="2733" cy="1504835"/>
          </a:xfrm>
          <a:prstGeom prst="line">
            <a:avLst/>
          </a:prstGeom>
          <a:ln w="76200">
            <a:solidFill>
              <a:srgbClr val="FD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gray">
          <a:xfrm>
            <a:off x="900229" y="3730192"/>
            <a:ext cx="4884066" cy="150483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90728" y="3982472"/>
            <a:ext cx="324691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business case must be </a:t>
            </a:r>
            <a:r>
              <a:rPr lang="en-US" b="1"/>
              <a:t>simple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realistic implementation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97496" y="3730192"/>
            <a:ext cx="2733" cy="1504835"/>
          </a:xfrm>
          <a:prstGeom prst="line">
            <a:avLst/>
          </a:prstGeom>
          <a:ln w="76200">
            <a:solidFill>
              <a:srgbClr val="FD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9" y="1723560"/>
            <a:ext cx="1371600" cy="1371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gray">
          <a:xfrm>
            <a:off x="6342734" y="1711611"/>
            <a:ext cx="4884066" cy="150483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33234" y="1963891"/>
            <a:ext cx="324691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product must be </a:t>
            </a:r>
            <a:r>
              <a:rPr lang="en-US" b="1"/>
              <a:t>sellable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economically viable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340001" y="1711611"/>
            <a:ext cx="2733" cy="1504835"/>
          </a:xfrm>
          <a:prstGeom prst="line">
            <a:avLst/>
          </a:prstGeom>
          <a:ln w="76200">
            <a:solidFill>
              <a:srgbClr val="FD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gray">
          <a:xfrm>
            <a:off x="6342734" y="3730192"/>
            <a:ext cx="4884066" cy="150483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33233" y="3982472"/>
            <a:ext cx="324691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product must have </a:t>
            </a:r>
            <a:r>
              <a:rPr lang="en-US" b="1"/>
              <a:t>longevity</a:t>
            </a:r>
            <a:r>
              <a:rPr lang="en-US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long shelf life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340001" y="3730192"/>
            <a:ext cx="2733" cy="1504835"/>
          </a:xfrm>
          <a:prstGeom prst="line">
            <a:avLst/>
          </a:prstGeom>
          <a:ln w="76200">
            <a:solidFill>
              <a:srgbClr val="FD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778228"/>
            <a:ext cx="1371600" cy="1371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3796809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90" y="3796809"/>
            <a:ext cx="1371600" cy="1371600"/>
          </a:xfrm>
          <a:prstGeom prst="rect">
            <a:avLst/>
          </a:prstGeom>
        </p:spPr>
      </p:pic>
      <p:sp>
        <p:nvSpPr>
          <p:cNvPr id="29" name="Footer Placeholder 23">
            <a:extLst>
              <a:ext uri="{FF2B5EF4-FFF2-40B4-BE49-F238E27FC236}">
                <a16:creationId xmlns:a16="http://schemas.microsoft.com/office/drawing/2014/main" id="{581942F5-01EF-47B8-9CC7-FB3AC205B3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666480" y="6596420"/>
            <a:ext cx="2560320" cy="123111"/>
          </a:xfrm>
        </p:spPr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26081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B911A-F93A-43CA-BD23-1CE815102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C1FEFAF-E1C0-4F76-AF82-F50A56B5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79" y="0"/>
            <a:ext cx="1029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2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ythrough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B911A-F93A-43CA-BD23-1CE815102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7" name="Picture 6" descr="A picture containing person, person, sitting, looking&#10;&#10;Description automatically generated">
            <a:extLst>
              <a:ext uri="{FF2B5EF4-FFF2-40B4-BE49-F238E27FC236}">
                <a16:creationId xmlns:a16="http://schemas.microsoft.com/office/drawing/2014/main" id="{2D9E5589-07FB-4D2D-9A1F-F23BE1734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20" y="0"/>
            <a:ext cx="6862616" cy="68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B911A-F93A-43CA-BD23-1CE815102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272AA3-7BBF-46F2-ADD2-8AB2266A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8668" y="128944"/>
            <a:ext cx="11733532" cy="6600112"/>
          </a:xfrm>
          <a:prstGeom prst="rect">
            <a:avLst/>
          </a:prstGeom>
        </p:spPr>
      </p:pic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13C16D44-2234-4A80-96D8-6E5008CEAAE0}"/>
              </a:ext>
            </a:extLst>
          </p:cNvPr>
          <p:cNvSpPr/>
          <p:nvPr/>
        </p:nvSpPr>
        <p:spPr bwMode="gray">
          <a:xfrm rot="1557783">
            <a:off x="7204572" y="45448"/>
            <a:ext cx="4771807" cy="4232635"/>
          </a:xfrm>
          <a:prstGeom prst="irregularSeal2">
            <a:avLst/>
          </a:prstGeom>
          <a:solidFill>
            <a:srgbClr val="FFC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2200" b="1">
                <a:ln>
                  <a:gradFill flip="none" rotWithShape="1">
                    <a:gsLst>
                      <a:gs pos="0">
                        <a:schemeClr val="accent4">
                          <a:lumMod val="67000"/>
                        </a:schemeClr>
                      </a:gs>
                      <a:gs pos="48000">
                        <a:schemeClr val="accent4">
                          <a:lumMod val="97000"/>
                          <a:lumOff val="3000"/>
                        </a:schemeClr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Use Project Lighthouse today!!!</a:t>
            </a:r>
          </a:p>
        </p:txBody>
      </p:sp>
    </p:spTree>
    <p:extLst>
      <p:ext uri="{BB962C8B-B14F-4D97-AF65-F5344CB8AC3E}">
        <p14:creationId xmlns:p14="http://schemas.microsoft.com/office/powerpoint/2010/main" val="248135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95" y="0"/>
            <a:ext cx="10050105" cy="6858000"/>
          </a:xfrm>
          <a:prstGeom prst="rect">
            <a:avLst/>
          </a:prstGeom>
        </p:spPr>
      </p:pic>
      <p:sp>
        <p:nvSpPr>
          <p:cNvPr id="9" name="Flowchart: Process 8"/>
          <p:cNvSpPr/>
          <p:nvPr/>
        </p:nvSpPr>
        <p:spPr bwMode="gray">
          <a:xfrm>
            <a:off x="2141895" y="0"/>
            <a:ext cx="4551005" cy="6858000"/>
          </a:xfrm>
          <a:prstGeom prst="flowChartProcess">
            <a:avLst/>
          </a:prstGeom>
          <a:gradFill flip="none" rotWithShape="1">
            <a:gsLst>
              <a:gs pos="48000">
                <a:srgbClr val="FFFFFF"/>
              </a:gs>
              <a:gs pos="0">
                <a:schemeClr val="bg1"/>
              </a:gs>
              <a:gs pos="80000">
                <a:srgbClr val="FFFFFF">
                  <a:alpha val="75000"/>
                </a:srgbClr>
              </a:gs>
              <a:gs pos="67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2900" b="1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543" y="2409866"/>
            <a:ext cx="5945647" cy="1340675"/>
          </a:xfrm>
        </p:spPr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Project Lighthouse</a:t>
            </a:r>
          </a:p>
        </p:txBody>
      </p:sp>
      <p:pic>
        <p:nvPicPr>
          <p:cNvPr id="6" name="Picture 2" descr="Image result for deloit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1" y="579722"/>
            <a:ext cx="2654300" cy="49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C5C4CB-7EE9-4502-8C94-25491BB90919}"/>
              </a:ext>
            </a:extLst>
          </p:cNvPr>
          <p:cNvSpPr/>
          <p:nvPr/>
        </p:nvSpPr>
        <p:spPr>
          <a:xfrm>
            <a:off x="972078" y="3777471"/>
            <a:ext cx="4714689" cy="360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6000"/>
              </a:lnSpc>
              <a:buFont typeface="Wingdings 2" pitchFamily="18" charset="2"/>
              <a:buNone/>
            </a:pPr>
            <a:r>
              <a:rPr lang="en-US"/>
              <a:t>A Business Decisions Modelling Factory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D70CE-6EFE-48AB-83C1-E7A0C1D207F8}"/>
              </a:ext>
            </a:extLst>
          </p:cNvPr>
          <p:cNvSpPr txBox="1"/>
          <p:nvPr/>
        </p:nvSpPr>
        <p:spPr>
          <a:xfrm>
            <a:off x="641351" y="5347855"/>
            <a:ext cx="4623376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2400">
                <a:solidFill>
                  <a:srgbClr val="313131"/>
                </a:solidFill>
              </a:rPr>
              <a:t>Thank you to: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b="1">
                <a:solidFill>
                  <a:srgbClr val="313131"/>
                </a:solidFill>
              </a:rPr>
              <a:t>David Chuang – PowerPoint layout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400" b="1">
                <a:solidFill>
                  <a:srgbClr val="313131"/>
                </a:solidFill>
              </a:rPr>
              <a:t>Faisal Abu-Qube – UI for App mockup</a:t>
            </a:r>
          </a:p>
        </p:txBody>
      </p:sp>
    </p:spTree>
    <p:extLst>
      <p:ext uri="{BB962C8B-B14F-4D97-AF65-F5344CB8AC3E}">
        <p14:creationId xmlns:p14="http://schemas.microsoft.com/office/powerpoint/2010/main" val="15454054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Lighthouse</a:t>
            </a: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7</a:t>
            </a:fld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130B11-FCFC-45BD-B844-5B3B83C9FF34}"/>
              </a:ext>
            </a:extLst>
          </p:cNvPr>
          <p:cNvGrpSpPr/>
          <p:nvPr/>
        </p:nvGrpSpPr>
        <p:grpSpPr>
          <a:xfrm>
            <a:off x="2129320" y="2248025"/>
            <a:ext cx="7933359" cy="2738374"/>
            <a:chOff x="2103533" y="2245430"/>
            <a:chExt cx="7933359" cy="2738374"/>
          </a:xfrm>
        </p:grpSpPr>
        <p:pic>
          <p:nvPicPr>
            <p:cNvPr id="20" name="Picture 2" descr="Nicholas Hoell"/>
            <p:cNvPicPr>
              <a:picLocks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560" y="2257623"/>
              <a:ext cx="2286000" cy="2286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noFill/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2106561" y="4737583"/>
              <a:ext cx="2286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b="1">
                  <a:solidFill>
                    <a:srgbClr val="313131"/>
                  </a:solidFill>
                </a:rPr>
                <a:t>Nicholas Hoell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28726" y="4737583"/>
              <a:ext cx="2286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b="1">
                  <a:solidFill>
                    <a:srgbClr val="313131"/>
                  </a:solidFill>
                </a:rPr>
                <a:t>Manvi Jain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50892" y="4737583"/>
              <a:ext cx="2286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b="1">
                  <a:solidFill>
                    <a:srgbClr val="313131"/>
                  </a:solidFill>
                </a:rPr>
                <a:t>Debraj Das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928726" y="2245430"/>
              <a:ext cx="0" cy="2298193"/>
            </a:xfrm>
            <a:prstGeom prst="line">
              <a:avLst/>
            </a:prstGeom>
            <a:ln w="57150">
              <a:solidFill>
                <a:srgbClr val="FDD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743773" y="4543623"/>
              <a:ext cx="2289027" cy="0"/>
            </a:xfrm>
            <a:prstGeom prst="line">
              <a:avLst/>
            </a:prstGeom>
            <a:ln w="57150">
              <a:solidFill>
                <a:srgbClr val="FDD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103533" y="2276747"/>
              <a:ext cx="2289027" cy="0"/>
            </a:xfrm>
            <a:prstGeom prst="line">
              <a:avLst/>
            </a:prstGeom>
            <a:ln w="57150">
              <a:solidFill>
                <a:srgbClr val="FDD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210" y="2248387"/>
              <a:ext cx="2286000" cy="2286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7215" y="2250620"/>
              <a:ext cx="2266876" cy="2266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9619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8D7171-3B7F-4B94-98DA-A0BE303ABB51}"/>
              </a:ext>
            </a:extLst>
          </p:cNvPr>
          <p:cNvSpPr/>
          <p:nvPr/>
        </p:nvSpPr>
        <p:spPr>
          <a:xfrm>
            <a:off x="1" y="694944"/>
            <a:ext cx="6549656" cy="5630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75D6AC2-1D08-4420-8B6E-11FB3B928A21}"/>
              </a:ext>
            </a:extLst>
          </p:cNvPr>
          <p:cNvSpPr txBox="1">
            <a:spLocks/>
          </p:cNvSpPr>
          <p:nvPr/>
        </p:nvSpPr>
        <p:spPr>
          <a:xfrm>
            <a:off x="893457" y="2121007"/>
            <a:ext cx="5143502" cy="38763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i="0" kern="1200" cap="none" spc="-100" baseline="0">
                <a:solidFill>
                  <a:schemeClr val="tx1"/>
                </a:solidFill>
                <a:latin typeface="+mj-lt"/>
                <a:ea typeface="Bebas Neue" charset="0"/>
                <a:cs typeface="Chronicle Display Black"/>
              </a:defRPr>
            </a:lvl1pPr>
          </a:lstStyle>
          <a:p>
            <a:pPr>
              <a:lnSpc>
                <a:spcPct val="150000"/>
              </a:lnSpc>
              <a:spcAft>
                <a:spcPts val="1200"/>
              </a:spcAft>
              <a:defRPr/>
            </a:pPr>
            <a:r>
              <a:rPr lang="en-US" sz="2800">
                <a:solidFill>
                  <a:srgbClr val="0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product which allows enterprises to make best-in-time </a:t>
            </a:r>
            <a:r>
              <a:rPr lang="en-US" sz="2800" b="1">
                <a:solidFill>
                  <a:srgbClr val="0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investment decisions</a:t>
            </a:r>
            <a:r>
              <a:rPr lang="en-US" sz="2800">
                <a:solidFill>
                  <a:srgbClr val="0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b="1">
                <a:solidFill>
                  <a:srgbClr val="0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using AI insights</a:t>
            </a:r>
            <a:r>
              <a:rPr lang="en-US" sz="2800">
                <a:solidFill>
                  <a:srgbClr val="0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derived from leading financial instruments.</a:t>
            </a:r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5F0C1DAC-5E2F-4110-BFDB-7B60C1D533BD}"/>
              </a:ext>
            </a:extLst>
          </p:cNvPr>
          <p:cNvSpPr txBox="1">
            <a:spLocks/>
          </p:cNvSpPr>
          <p:nvPr/>
        </p:nvSpPr>
        <p:spPr>
          <a:xfrm>
            <a:off x="914400" y="1198579"/>
            <a:ext cx="5122559" cy="594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Executive Summary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D066B3-D227-4B23-8E54-93F052AF9ED1}"/>
              </a:ext>
            </a:extLst>
          </p:cNvPr>
          <p:cNvCxnSpPr>
            <a:cxnSpLocks/>
          </p:cNvCxnSpPr>
          <p:nvPr/>
        </p:nvCxnSpPr>
        <p:spPr>
          <a:xfrm>
            <a:off x="6485859" y="694944"/>
            <a:ext cx="0" cy="5630475"/>
          </a:xfrm>
          <a:prstGeom prst="line">
            <a:avLst/>
          </a:prstGeom>
          <a:noFill/>
          <a:ln w="127000" cap="flat" cmpd="sng" algn="ctr">
            <a:solidFill>
              <a:srgbClr val="FDD300"/>
            </a:solidFill>
            <a:prstDash val="solid"/>
            <a:miter lim="800000"/>
          </a:ln>
          <a:effectLst/>
        </p:spPr>
      </p:cxnSp>
      <p:pic>
        <p:nvPicPr>
          <p:cNvPr id="2050" name="Picture 2" descr="Selling with trust #1 - convincing salespeople not to lie - Carpe Diem  Consulting - Sales &amp; Marketing Blog For Microsoft Partners">
            <a:extLst>
              <a:ext uri="{FF2B5EF4-FFF2-40B4-BE49-F238E27FC236}">
                <a16:creationId xmlns:a16="http://schemas.microsoft.com/office/drawing/2014/main" id="{EA4B6B42-903D-43E1-B4A0-542074742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928" y="804077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4 Timeshare Lies That Resorts Normally Tell Potential Buyers | VOC">
            <a:extLst>
              <a:ext uri="{FF2B5EF4-FFF2-40B4-BE49-F238E27FC236}">
                <a16:creationId xmlns:a16="http://schemas.microsoft.com/office/drawing/2014/main" id="{BC025112-BA77-4870-B35D-E35027C5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861" y="1412253"/>
            <a:ext cx="26765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ak Alarm | Security Solutions - The 10 Lies A Door-to-Door Alar">
            <a:extLst>
              <a:ext uri="{FF2B5EF4-FFF2-40B4-BE49-F238E27FC236}">
                <a16:creationId xmlns:a16="http://schemas.microsoft.com/office/drawing/2014/main" id="{1CDA847C-E7FE-4914-9B84-C69D28CD0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457" y="2699891"/>
            <a:ext cx="1627815" cy="162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7E455B99-39AE-4506-BAED-BBA1E9EA6A62}"/>
              </a:ext>
            </a:extLst>
          </p:cNvPr>
          <p:cNvSpPr/>
          <p:nvPr/>
        </p:nvSpPr>
        <p:spPr bwMode="gray">
          <a:xfrm>
            <a:off x="7399645" y="1414322"/>
            <a:ext cx="3216169" cy="2644857"/>
          </a:xfrm>
          <a:prstGeom prst="noSmoking">
            <a:avLst/>
          </a:prstGeom>
          <a:solidFill>
            <a:schemeClr val="accent3">
              <a:alpha val="64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2058" name="Picture 10" descr="Mathematics for Data Science. Overwhelmed by looking for resources to… | by  Ibrahim Sharaf ElDen | Towards Data Science">
            <a:extLst>
              <a:ext uri="{FF2B5EF4-FFF2-40B4-BE49-F238E27FC236}">
                <a16:creationId xmlns:a16="http://schemas.microsoft.com/office/drawing/2014/main" id="{E0FD7FA1-D829-411F-A12B-86DBD2D3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153" y="4886902"/>
            <a:ext cx="31813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452DB0-B728-4CB5-BDE4-F85A48C15A8C}"/>
              </a:ext>
            </a:extLst>
          </p:cNvPr>
          <p:cNvSpPr txBox="1"/>
          <p:nvPr/>
        </p:nvSpPr>
        <p:spPr>
          <a:xfrm>
            <a:off x="8510846" y="4068872"/>
            <a:ext cx="2014975" cy="307776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20000">
                <a:solidFill>
                  <a:schemeClr val="accent1"/>
                </a:solidFill>
                <a:sym typeface="Wingdings" panose="05000000000000000000" pitchFamily="2" charset="2"/>
              </a:rPr>
              <a:t></a:t>
            </a:r>
            <a:endParaRPr lang="en-US" sz="20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795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900229" y="1711611"/>
            <a:ext cx="4884066" cy="150483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1A9654-7BF2-42EF-AE33-C129A2459692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Model idea may be great but…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390729" y="1963891"/>
            <a:ext cx="324691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Reliable </a:t>
            </a:r>
            <a:r>
              <a:rPr lang="en-US" b="1"/>
              <a:t>data</a:t>
            </a:r>
            <a:r>
              <a:rPr lang="en-US"/>
              <a:t> must be </a:t>
            </a:r>
            <a:r>
              <a:rPr lang="en-US" b="1"/>
              <a:t>easily</a:t>
            </a:r>
            <a:r>
              <a:rPr lang="en-US"/>
              <a:t> available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train models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97496" y="1711611"/>
            <a:ext cx="2733" cy="1504835"/>
          </a:xfrm>
          <a:prstGeom prst="line">
            <a:avLst/>
          </a:prstGeom>
          <a:ln w="76200">
            <a:solidFill>
              <a:srgbClr val="FD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gray">
          <a:xfrm>
            <a:off x="900229" y="3730192"/>
            <a:ext cx="4884066" cy="150483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90728" y="3982472"/>
            <a:ext cx="324691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business case must be </a:t>
            </a:r>
            <a:r>
              <a:rPr lang="en-US" b="1"/>
              <a:t>simple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realistic implementation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97496" y="3730192"/>
            <a:ext cx="2733" cy="1504835"/>
          </a:xfrm>
          <a:prstGeom prst="line">
            <a:avLst/>
          </a:prstGeom>
          <a:ln w="76200">
            <a:solidFill>
              <a:srgbClr val="FD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9" y="1723560"/>
            <a:ext cx="1371600" cy="1371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gray">
          <a:xfrm>
            <a:off x="6342734" y="1711611"/>
            <a:ext cx="4884066" cy="150483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33234" y="1963891"/>
            <a:ext cx="324691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product must be </a:t>
            </a:r>
            <a:r>
              <a:rPr lang="en-US" b="1"/>
              <a:t>sellable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economically viable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340001" y="1711611"/>
            <a:ext cx="2733" cy="1504835"/>
          </a:xfrm>
          <a:prstGeom prst="line">
            <a:avLst/>
          </a:prstGeom>
          <a:ln w="76200">
            <a:solidFill>
              <a:srgbClr val="FD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gray">
          <a:xfrm>
            <a:off x="6342734" y="3730192"/>
            <a:ext cx="4884066" cy="150483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33233" y="3982472"/>
            <a:ext cx="324691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The product must have </a:t>
            </a:r>
            <a:r>
              <a:rPr lang="en-US" b="1"/>
              <a:t>longevity</a:t>
            </a:r>
            <a:r>
              <a:rPr lang="en-US"/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/>
              <a:t>long shelf life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340001" y="3730192"/>
            <a:ext cx="2733" cy="1504835"/>
          </a:xfrm>
          <a:prstGeom prst="line">
            <a:avLst/>
          </a:prstGeom>
          <a:ln w="76200">
            <a:solidFill>
              <a:srgbClr val="FDD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1778228"/>
            <a:ext cx="1371600" cy="1371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4" y="3796809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90" y="3796809"/>
            <a:ext cx="1371600" cy="1371600"/>
          </a:xfrm>
          <a:prstGeom prst="rect">
            <a:avLst/>
          </a:prstGeom>
        </p:spPr>
      </p:pic>
      <p:sp>
        <p:nvSpPr>
          <p:cNvPr id="29" name="Footer Placeholder 23">
            <a:extLst>
              <a:ext uri="{FF2B5EF4-FFF2-40B4-BE49-F238E27FC236}">
                <a16:creationId xmlns:a16="http://schemas.microsoft.com/office/drawing/2014/main" id="{581942F5-01EF-47B8-9CC7-FB3AC205B3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666480" y="6596420"/>
            <a:ext cx="2560320" cy="123111"/>
          </a:xfrm>
        </p:spPr>
        <p:txBody>
          <a:bodyPr/>
          <a:lstStyle/>
          <a:p>
            <a:r>
              <a:rPr lang="en-US"/>
              <a:t>Project Lighthouse: A Business Decisions Modelling Factory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442286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oitte 4:3 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�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Blank.potx" id="{7BF011AA-844F-4E8F-AE44-FD556C59DA70}" vid="{9D782DEB-C4B7-4A3C-A6EA-11B4ED3400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956BFD48A0E64C8851D1BE38A187EE" ma:contentTypeVersion="2" ma:contentTypeDescription="Create a new document." ma:contentTypeScope="" ma:versionID="d8f8ad35ade3c69c2052578c5c96453f">
  <xsd:schema xmlns:xsd="http://www.w3.org/2001/XMLSchema" xmlns:xs="http://www.w3.org/2001/XMLSchema" xmlns:p="http://schemas.microsoft.com/office/2006/metadata/properties" xmlns:ns2="6e5a87af-3aba-4114-8578-8a7131f73ad8" targetNamespace="http://schemas.microsoft.com/office/2006/metadata/properties" ma:root="true" ma:fieldsID="3576fb51bbead18e1d7f0f9751394237" ns2:_="">
    <xsd:import namespace="6e5a87af-3aba-4114-8578-8a7131f73a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5a87af-3aba-4114-8578-8a7131f73a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CF03F8-C9F3-49A4-BE47-86D1960BAF3C}">
  <ds:schemaRefs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e5a87af-3aba-4114-8578-8a7131f73ad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B80590E-7FA9-403D-8557-56EA3151DB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988AAC-E8B1-428C-85D4-67CE7ECB98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5a87af-3aba-4114-8578-8a7131f73a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151</TotalTime>
  <Words>612</Words>
  <Application>Microsoft Office PowerPoint</Application>
  <PresentationFormat>Widescreen</PresentationFormat>
  <Paragraphs>137</Paragraphs>
  <Slides>21</Slides>
  <Notes>6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Cambria Math</vt:lpstr>
      <vt:lpstr>Times New Roman</vt:lpstr>
      <vt:lpstr>Verdana</vt:lpstr>
      <vt:lpstr>Wingdings 2</vt:lpstr>
      <vt:lpstr>Deloitte 4:3 onscreen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Lighthouse</vt:lpstr>
      <vt:lpstr>PowerPoint Presentation</vt:lpstr>
      <vt:lpstr>The Model idea may be great but…</vt:lpstr>
      <vt:lpstr>The Basic Model Factory: Technical Details</vt:lpstr>
      <vt:lpstr>Theory: The Intuition</vt:lpstr>
      <vt:lpstr>Why Us?  Use Cases</vt:lpstr>
      <vt:lpstr>The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it clear now?  Buy low, sell high</vt:lpstr>
      <vt:lpstr>So how did we do?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Chuang, David</dc:creator>
  <cp:lastModifiedBy>Das, Debraj</cp:lastModifiedBy>
  <cp:revision>15</cp:revision>
  <cp:lastPrinted>2014-06-25T02:16:22Z</cp:lastPrinted>
  <dcterms:created xsi:type="dcterms:W3CDTF">2020-04-30T21:38:09Z</dcterms:created>
  <dcterms:modified xsi:type="dcterms:W3CDTF">2021-01-14T01:18:32Z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0x010100A6956BFD48A0E64C8851D1BE38A187EE</vt:lpwstr>
  </property>
</Properties>
</file>